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71" r:id="rId2"/>
    <p:sldId id="349" r:id="rId3"/>
    <p:sldId id="391" r:id="rId4"/>
    <p:sldId id="363" r:id="rId5"/>
    <p:sldId id="364" r:id="rId6"/>
    <p:sldId id="350" r:id="rId7"/>
    <p:sldId id="352" r:id="rId8"/>
    <p:sldId id="353" r:id="rId9"/>
    <p:sldId id="357" r:id="rId10"/>
    <p:sldId id="354" r:id="rId11"/>
    <p:sldId id="358" r:id="rId12"/>
    <p:sldId id="355" r:id="rId13"/>
    <p:sldId id="356" r:id="rId14"/>
    <p:sldId id="392" r:id="rId15"/>
    <p:sldId id="393" r:id="rId16"/>
    <p:sldId id="394" r:id="rId17"/>
    <p:sldId id="371" r:id="rId18"/>
    <p:sldId id="384" r:id="rId19"/>
    <p:sldId id="372" r:id="rId20"/>
    <p:sldId id="390" r:id="rId21"/>
    <p:sldId id="387" r:id="rId22"/>
    <p:sldId id="389" r:id="rId23"/>
    <p:sldId id="388" r:id="rId24"/>
    <p:sldId id="376" r:id="rId25"/>
    <p:sldId id="359" r:id="rId26"/>
    <p:sldId id="360" r:id="rId27"/>
    <p:sldId id="369" r:id="rId28"/>
    <p:sldId id="397" r:id="rId29"/>
    <p:sldId id="370" r:id="rId30"/>
    <p:sldId id="377" r:id="rId31"/>
    <p:sldId id="378" r:id="rId32"/>
    <p:sldId id="385" r:id="rId33"/>
    <p:sldId id="380" r:id="rId34"/>
    <p:sldId id="395" r:id="rId35"/>
    <p:sldId id="396" r:id="rId36"/>
    <p:sldId id="39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515"/>
    <a:srgbClr val="B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7A080-A92E-4BF2-ACFD-CEC65A603ECA}" type="doc">
      <dgm:prSet loTypeId="urn:microsoft.com/office/officeart/2005/8/layout/cycle8" loCatId="cycle" qsTypeId="urn:microsoft.com/office/officeart/2005/8/quickstyle/simple1" qsCatId="simple" csTypeId="urn:microsoft.com/office/officeart/2005/8/colors/accent1_2" csCatId="accent1" phldr="1"/>
      <dgm:spPr/>
    </dgm:pt>
    <dgm:pt modelId="{54E9C941-E416-4485-AA89-1DFE1DC70643}">
      <dgm:prSet phldrT="[Text]"/>
      <dgm:spPr>
        <a:solidFill>
          <a:schemeClr val="accent3">
            <a:lumMod val="75000"/>
          </a:schemeClr>
        </a:solidFill>
      </dgm:spPr>
      <dgm:t>
        <a:bodyPr/>
        <a:lstStyle/>
        <a:p>
          <a:r>
            <a:rPr lang="en-US" dirty="0"/>
            <a:t>What measurement accuracy is verified in this situation?</a:t>
          </a:r>
        </a:p>
      </dgm:t>
    </dgm:pt>
    <dgm:pt modelId="{0CB6DFB5-6AD1-463C-ABF3-8C6C8B57CF49}" type="parTrans" cxnId="{D78BD5D9-8DAF-40DF-824C-AA4EAF2250B7}">
      <dgm:prSet/>
      <dgm:spPr/>
      <dgm:t>
        <a:bodyPr/>
        <a:lstStyle/>
        <a:p>
          <a:endParaRPr lang="en-US"/>
        </a:p>
      </dgm:t>
    </dgm:pt>
    <dgm:pt modelId="{5BAB14C5-03D8-4B2B-AA6E-7A043A789CDB}" type="sibTrans" cxnId="{D78BD5D9-8DAF-40DF-824C-AA4EAF2250B7}">
      <dgm:prSet/>
      <dgm:spPr/>
      <dgm:t>
        <a:bodyPr/>
        <a:lstStyle/>
        <a:p>
          <a:endParaRPr lang="en-US"/>
        </a:p>
      </dgm:t>
    </dgm:pt>
    <dgm:pt modelId="{705F7CB7-A343-4A7C-904B-29055183EDD3}">
      <dgm:prSet phldrT="[Text]"/>
      <dgm:spPr>
        <a:solidFill>
          <a:schemeClr val="accent1">
            <a:lumMod val="75000"/>
          </a:schemeClr>
        </a:solidFill>
      </dgm:spPr>
      <dgm:t>
        <a:bodyPr/>
        <a:lstStyle/>
        <a:p>
          <a:r>
            <a:rPr lang="en-US" dirty="0"/>
            <a:t>What data requirements arise in this situation?</a:t>
          </a:r>
        </a:p>
      </dgm:t>
    </dgm:pt>
    <dgm:pt modelId="{05F5BC46-B66F-45E9-B8CC-472909E3691B}" type="parTrans" cxnId="{571A1A23-0D91-4E20-9E87-0DC7CAB65E3C}">
      <dgm:prSet/>
      <dgm:spPr/>
      <dgm:t>
        <a:bodyPr/>
        <a:lstStyle/>
        <a:p>
          <a:endParaRPr lang="en-US"/>
        </a:p>
      </dgm:t>
    </dgm:pt>
    <dgm:pt modelId="{0AE584A3-EE90-429F-983D-E651B33B4095}" type="sibTrans" cxnId="{571A1A23-0D91-4E20-9E87-0DC7CAB65E3C}">
      <dgm:prSet/>
      <dgm:spPr/>
      <dgm:t>
        <a:bodyPr/>
        <a:lstStyle/>
        <a:p>
          <a:endParaRPr lang="en-US"/>
        </a:p>
      </dgm:t>
    </dgm:pt>
    <dgm:pt modelId="{F2CCB73F-E86A-487F-94DD-5A6F687597EB}">
      <dgm:prSet phldrT="[Text]"/>
      <dgm:spPr>
        <a:solidFill>
          <a:schemeClr val="accent2">
            <a:lumMod val="75000"/>
          </a:schemeClr>
        </a:solidFill>
      </dgm:spPr>
      <dgm:t>
        <a:bodyPr/>
        <a:lstStyle/>
        <a:p>
          <a:r>
            <a:rPr lang="en-US" dirty="0"/>
            <a:t>What measurement method fulfils my data requirements?</a:t>
          </a:r>
        </a:p>
      </dgm:t>
    </dgm:pt>
    <dgm:pt modelId="{29527CBD-4961-44AE-B292-E53C3614EC26}" type="parTrans" cxnId="{63BAAD98-EAF6-48DF-B61F-03964394653C}">
      <dgm:prSet/>
      <dgm:spPr/>
      <dgm:t>
        <a:bodyPr/>
        <a:lstStyle/>
        <a:p>
          <a:endParaRPr lang="en-US"/>
        </a:p>
      </dgm:t>
    </dgm:pt>
    <dgm:pt modelId="{D598A8EA-1E4E-48FB-9D74-7AB48899841F}" type="sibTrans" cxnId="{63BAAD98-EAF6-48DF-B61F-03964394653C}">
      <dgm:prSet/>
      <dgm:spPr/>
      <dgm:t>
        <a:bodyPr/>
        <a:lstStyle/>
        <a:p>
          <a:endParaRPr lang="en-US"/>
        </a:p>
      </dgm:t>
    </dgm:pt>
    <dgm:pt modelId="{D4364ADD-CB1B-4252-9381-AC47F5A5400E}" type="pres">
      <dgm:prSet presAssocID="{2077A080-A92E-4BF2-ACFD-CEC65A603ECA}" presName="compositeShape" presStyleCnt="0">
        <dgm:presLayoutVars>
          <dgm:chMax val="7"/>
          <dgm:dir/>
          <dgm:resizeHandles val="exact"/>
        </dgm:presLayoutVars>
      </dgm:prSet>
      <dgm:spPr/>
    </dgm:pt>
    <dgm:pt modelId="{32615612-8E81-472A-85F3-32B33F2F8153}" type="pres">
      <dgm:prSet presAssocID="{2077A080-A92E-4BF2-ACFD-CEC65A603ECA}" presName="wedge1" presStyleLbl="node1" presStyleIdx="0" presStyleCnt="3"/>
      <dgm:spPr/>
    </dgm:pt>
    <dgm:pt modelId="{7A1D8531-7C91-4D13-AC6B-CCE593990ACF}" type="pres">
      <dgm:prSet presAssocID="{2077A080-A92E-4BF2-ACFD-CEC65A603ECA}" presName="dummy1a" presStyleCnt="0"/>
      <dgm:spPr/>
    </dgm:pt>
    <dgm:pt modelId="{49A9CAB3-7911-4193-BA28-C9A523AE8D5D}" type="pres">
      <dgm:prSet presAssocID="{2077A080-A92E-4BF2-ACFD-CEC65A603ECA}" presName="dummy1b" presStyleCnt="0"/>
      <dgm:spPr/>
    </dgm:pt>
    <dgm:pt modelId="{49CEBBD3-0C60-4490-B99E-2B50D01638BF}" type="pres">
      <dgm:prSet presAssocID="{2077A080-A92E-4BF2-ACFD-CEC65A603ECA}" presName="wedge1Tx" presStyleLbl="node1" presStyleIdx="0" presStyleCnt="3">
        <dgm:presLayoutVars>
          <dgm:chMax val="0"/>
          <dgm:chPref val="0"/>
          <dgm:bulletEnabled val="1"/>
        </dgm:presLayoutVars>
      </dgm:prSet>
      <dgm:spPr/>
    </dgm:pt>
    <dgm:pt modelId="{1682F060-4586-4897-995B-D7EB331C7524}" type="pres">
      <dgm:prSet presAssocID="{2077A080-A92E-4BF2-ACFD-CEC65A603ECA}" presName="wedge2" presStyleLbl="node1" presStyleIdx="1" presStyleCnt="3"/>
      <dgm:spPr/>
    </dgm:pt>
    <dgm:pt modelId="{BFE72287-1F7A-4CEB-BAC6-624DA3DD268F}" type="pres">
      <dgm:prSet presAssocID="{2077A080-A92E-4BF2-ACFD-CEC65A603ECA}" presName="dummy2a" presStyleCnt="0"/>
      <dgm:spPr/>
    </dgm:pt>
    <dgm:pt modelId="{9A8F9AE9-E217-4354-A92A-A3BDF6DCC103}" type="pres">
      <dgm:prSet presAssocID="{2077A080-A92E-4BF2-ACFD-CEC65A603ECA}" presName="dummy2b" presStyleCnt="0"/>
      <dgm:spPr/>
    </dgm:pt>
    <dgm:pt modelId="{66AB9495-1F60-4004-AF7B-CDD28066B37A}" type="pres">
      <dgm:prSet presAssocID="{2077A080-A92E-4BF2-ACFD-CEC65A603ECA}" presName="wedge2Tx" presStyleLbl="node1" presStyleIdx="1" presStyleCnt="3">
        <dgm:presLayoutVars>
          <dgm:chMax val="0"/>
          <dgm:chPref val="0"/>
          <dgm:bulletEnabled val="1"/>
        </dgm:presLayoutVars>
      </dgm:prSet>
      <dgm:spPr/>
    </dgm:pt>
    <dgm:pt modelId="{DAF9E958-F3E9-4FC9-9851-A0CC4E864D4E}" type="pres">
      <dgm:prSet presAssocID="{2077A080-A92E-4BF2-ACFD-CEC65A603ECA}" presName="wedge3" presStyleLbl="node1" presStyleIdx="2" presStyleCnt="3"/>
      <dgm:spPr/>
    </dgm:pt>
    <dgm:pt modelId="{7BE7DDA6-A66A-445B-9107-45115C0663EA}" type="pres">
      <dgm:prSet presAssocID="{2077A080-A92E-4BF2-ACFD-CEC65A603ECA}" presName="dummy3a" presStyleCnt="0"/>
      <dgm:spPr/>
    </dgm:pt>
    <dgm:pt modelId="{BAC819CC-39AB-448C-A238-26916E7AA43F}" type="pres">
      <dgm:prSet presAssocID="{2077A080-A92E-4BF2-ACFD-CEC65A603ECA}" presName="dummy3b" presStyleCnt="0"/>
      <dgm:spPr/>
    </dgm:pt>
    <dgm:pt modelId="{929B85C6-7C69-4F0A-A035-A0EE083B56BA}" type="pres">
      <dgm:prSet presAssocID="{2077A080-A92E-4BF2-ACFD-CEC65A603ECA}" presName="wedge3Tx" presStyleLbl="node1" presStyleIdx="2" presStyleCnt="3">
        <dgm:presLayoutVars>
          <dgm:chMax val="0"/>
          <dgm:chPref val="0"/>
          <dgm:bulletEnabled val="1"/>
        </dgm:presLayoutVars>
      </dgm:prSet>
      <dgm:spPr/>
    </dgm:pt>
    <dgm:pt modelId="{D324A7AC-AC3E-4E34-9AAD-FB73CE5CBB9E}" type="pres">
      <dgm:prSet presAssocID="{5BAB14C5-03D8-4B2B-AA6E-7A043A789CDB}" presName="arrowWedge1" presStyleLbl="fgSibTrans2D1" presStyleIdx="0" presStyleCnt="3"/>
      <dgm:spPr>
        <a:ln w="25400">
          <a:solidFill>
            <a:schemeClr val="accent1">
              <a:shade val="50000"/>
            </a:schemeClr>
          </a:solidFill>
        </a:ln>
      </dgm:spPr>
    </dgm:pt>
    <dgm:pt modelId="{91D35E66-8A5A-424C-9A1C-8C541D2C8943}" type="pres">
      <dgm:prSet presAssocID="{0AE584A3-EE90-429F-983D-E651B33B4095}" presName="arrowWedge2" presStyleLbl="fgSibTrans2D1" presStyleIdx="1" presStyleCnt="3"/>
      <dgm:spPr>
        <a:ln w="25400">
          <a:solidFill>
            <a:schemeClr val="accent1">
              <a:shade val="50000"/>
            </a:schemeClr>
          </a:solidFill>
        </a:ln>
      </dgm:spPr>
    </dgm:pt>
    <dgm:pt modelId="{381192CA-BAC8-4739-87C7-9AA0389B1144}" type="pres">
      <dgm:prSet presAssocID="{D598A8EA-1E4E-48FB-9D74-7AB48899841F}" presName="arrowWedge3" presStyleLbl="fgSibTrans2D1" presStyleIdx="2" presStyleCnt="3"/>
      <dgm:spPr>
        <a:ln w="25400">
          <a:solidFill>
            <a:schemeClr val="accent1">
              <a:shade val="50000"/>
            </a:schemeClr>
          </a:solidFill>
        </a:ln>
      </dgm:spPr>
    </dgm:pt>
  </dgm:ptLst>
  <dgm:cxnLst>
    <dgm:cxn modelId="{63BAAD98-EAF6-48DF-B61F-03964394653C}" srcId="{2077A080-A92E-4BF2-ACFD-CEC65A603ECA}" destId="{F2CCB73F-E86A-487F-94DD-5A6F687597EB}" srcOrd="2" destOrd="0" parTransId="{29527CBD-4961-44AE-B292-E53C3614EC26}" sibTransId="{D598A8EA-1E4E-48FB-9D74-7AB48899841F}"/>
    <dgm:cxn modelId="{D78BD5D9-8DAF-40DF-824C-AA4EAF2250B7}" srcId="{2077A080-A92E-4BF2-ACFD-CEC65A603ECA}" destId="{54E9C941-E416-4485-AA89-1DFE1DC70643}" srcOrd="0" destOrd="0" parTransId="{0CB6DFB5-6AD1-463C-ABF3-8C6C8B57CF49}" sibTransId="{5BAB14C5-03D8-4B2B-AA6E-7A043A789CDB}"/>
    <dgm:cxn modelId="{01769534-0FD2-48B7-8994-D8F41516BBC4}" type="presOf" srcId="{F2CCB73F-E86A-487F-94DD-5A6F687597EB}" destId="{929B85C6-7C69-4F0A-A035-A0EE083B56BA}" srcOrd="1" destOrd="0" presId="urn:microsoft.com/office/officeart/2005/8/layout/cycle8"/>
    <dgm:cxn modelId="{BDD901B6-900A-4D4E-8AAB-692AADF8772C}" type="presOf" srcId="{705F7CB7-A343-4A7C-904B-29055183EDD3}" destId="{1682F060-4586-4897-995B-D7EB331C7524}" srcOrd="0" destOrd="0" presId="urn:microsoft.com/office/officeart/2005/8/layout/cycle8"/>
    <dgm:cxn modelId="{571A1A23-0D91-4E20-9E87-0DC7CAB65E3C}" srcId="{2077A080-A92E-4BF2-ACFD-CEC65A603ECA}" destId="{705F7CB7-A343-4A7C-904B-29055183EDD3}" srcOrd="1" destOrd="0" parTransId="{05F5BC46-B66F-45E9-B8CC-472909E3691B}" sibTransId="{0AE584A3-EE90-429F-983D-E651B33B4095}"/>
    <dgm:cxn modelId="{0762F33D-61F5-43D4-B612-10DD64DBC8E5}" type="presOf" srcId="{705F7CB7-A343-4A7C-904B-29055183EDD3}" destId="{66AB9495-1F60-4004-AF7B-CDD28066B37A}" srcOrd="1" destOrd="0" presId="urn:microsoft.com/office/officeart/2005/8/layout/cycle8"/>
    <dgm:cxn modelId="{F830C1A3-B743-4AAF-ABA0-301CB92F4AF9}" type="presOf" srcId="{2077A080-A92E-4BF2-ACFD-CEC65A603ECA}" destId="{D4364ADD-CB1B-4252-9381-AC47F5A5400E}" srcOrd="0" destOrd="0" presId="urn:microsoft.com/office/officeart/2005/8/layout/cycle8"/>
    <dgm:cxn modelId="{F872AF74-D2FF-4340-874A-E6F0B12C0DDD}" type="presOf" srcId="{54E9C941-E416-4485-AA89-1DFE1DC70643}" destId="{49CEBBD3-0C60-4490-B99E-2B50D01638BF}" srcOrd="1" destOrd="0" presId="urn:microsoft.com/office/officeart/2005/8/layout/cycle8"/>
    <dgm:cxn modelId="{AB2E34B2-FA57-4AC7-B318-30798CDFD70C}" type="presOf" srcId="{F2CCB73F-E86A-487F-94DD-5A6F687597EB}" destId="{DAF9E958-F3E9-4FC9-9851-A0CC4E864D4E}" srcOrd="0" destOrd="0" presId="urn:microsoft.com/office/officeart/2005/8/layout/cycle8"/>
    <dgm:cxn modelId="{3BA2FFA9-ACC8-4B50-846F-877A51F38E50}" type="presOf" srcId="{54E9C941-E416-4485-AA89-1DFE1DC70643}" destId="{32615612-8E81-472A-85F3-32B33F2F8153}" srcOrd="0" destOrd="0" presId="urn:microsoft.com/office/officeart/2005/8/layout/cycle8"/>
    <dgm:cxn modelId="{7A97B377-1500-42CF-A573-5DEC7D37EFAB}" type="presParOf" srcId="{D4364ADD-CB1B-4252-9381-AC47F5A5400E}" destId="{32615612-8E81-472A-85F3-32B33F2F8153}" srcOrd="0" destOrd="0" presId="urn:microsoft.com/office/officeart/2005/8/layout/cycle8"/>
    <dgm:cxn modelId="{82F44F05-539D-487D-896F-A0494A958940}" type="presParOf" srcId="{D4364ADD-CB1B-4252-9381-AC47F5A5400E}" destId="{7A1D8531-7C91-4D13-AC6B-CCE593990ACF}" srcOrd="1" destOrd="0" presId="urn:microsoft.com/office/officeart/2005/8/layout/cycle8"/>
    <dgm:cxn modelId="{FD43B174-2687-4C2E-A991-5B744B47AC8C}" type="presParOf" srcId="{D4364ADD-CB1B-4252-9381-AC47F5A5400E}" destId="{49A9CAB3-7911-4193-BA28-C9A523AE8D5D}" srcOrd="2" destOrd="0" presId="urn:microsoft.com/office/officeart/2005/8/layout/cycle8"/>
    <dgm:cxn modelId="{C73688DD-FB75-4ED0-AFFA-B4217E38B07A}" type="presParOf" srcId="{D4364ADD-CB1B-4252-9381-AC47F5A5400E}" destId="{49CEBBD3-0C60-4490-B99E-2B50D01638BF}" srcOrd="3" destOrd="0" presId="urn:microsoft.com/office/officeart/2005/8/layout/cycle8"/>
    <dgm:cxn modelId="{8B0CB4F4-0C0F-4671-98CD-6EC466761CD8}" type="presParOf" srcId="{D4364ADD-CB1B-4252-9381-AC47F5A5400E}" destId="{1682F060-4586-4897-995B-D7EB331C7524}" srcOrd="4" destOrd="0" presId="urn:microsoft.com/office/officeart/2005/8/layout/cycle8"/>
    <dgm:cxn modelId="{A7874688-CFB2-4B8C-B3FC-5061BC944611}" type="presParOf" srcId="{D4364ADD-CB1B-4252-9381-AC47F5A5400E}" destId="{BFE72287-1F7A-4CEB-BAC6-624DA3DD268F}" srcOrd="5" destOrd="0" presId="urn:microsoft.com/office/officeart/2005/8/layout/cycle8"/>
    <dgm:cxn modelId="{7C44DBD6-918B-40BA-A817-8865EFC7B9F2}" type="presParOf" srcId="{D4364ADD-CB1B-4252-9381-AC47F5A5400E}" destId="{9A8F9AE9-E217-4354-A92A-A3BDF6DCC103}" srcOrd="6" destOrd="0" presId="urn:microsoft.com/office/officeart/2005/8/layout/cycle8"/>
    <dgm:cxn modelId="{EFDCC7FC-9CA5-4A2C-B282-2A86616499EB}" type="presParOf" srcId="{D4364ADD-CB1B-4252-9381-AC47F5A5400E}" destId="{66AB9495-1F60-4004-AF7B-CDD28066B37A}" srcOrd="7" destOrd="0" presId="urn:microsoft.com/office/officeart/2005/8/layout/cycle8"/>
    <dgm:cxn modelId="{D79785F2-B1D4-47E8-BB5B-DE67D590078B}" type="presParOf" srcId="{D4364ADD-CB1B-4252-9381-AC47F5A5400E}" destId="{DAF9E958-F3E9-4FC9-9851-A0CC4E864D4E}" srcOrd="8" destOrd="0" presId="urn:microsoft.com/office/officeart/2005/8/layout/cycle8"/>
    <dgm:cxn modelId="{CDD13ECC-DA70-4F55-BC7F-FAD1B93611DF}" type="presParOf" srcId="{D4364ADD-CB1B-4252-9381-AC47F5A5400E}" destId="{7BE7DDA6-A66A-445B-9107-45115C0663EA}" srcOrd="9" destOrd="0" presId="urn:microsoft.com/office/officeart/2005/8/layout/cycle8"/>
    <dgm:cxn modelId="{887F4CC2-6247-4BBE-9B21-B3710C86C9F9}" type="presParOf" srcId="{D4364ADD-CB1B-4252-9381-AC47F5A5400E}" destId="{BAC819CC-39AB-448C-A238-26916E7AA43F}" srcOrd="10" destOrd="0" presId="urn:microsoft.com/office/officeart/2005/8/layout/cycle8"/>
    <dgm:cxn modelId="{14EFF81B-CB9A-4F50-932D-1C9BB0C951F2}" type="presParOf" srcId="{D4364ADD-CB1B-4252-9381-AC47F5A5400E}" destId="{929B85C6-7C69-4F0A-A035-A0EE083B56BA}" srcOrd="11" destOrd="0" presId="urn:microsoft.com/office/officeart/2005/8/layout/cycle8"/>
    <dgm:cxn modelId="{1622E9A0-72A5-43FD-915A-E5A523D4A7A1}" type="presParOf" srcId="{D4364ADD-CB1B-4252-9381-AC47F5A5400E}" destId="{D324A7AC-AC3E-4E34-9AAD-FB73CE5CBB9E}" srcOrd="12" destOrd="0" presId="urn:microsoft.com/office/officeart/2005/8/layout/cycle8"/>
    <dgm:cxn modelId="{0C11199B-33A7-4C2A-803D-64741D14B377}" type="presParOf" srcId="{D4364ADD-CB1B-4252-9381-AC47F5A5400E}" destId="{91D35E66-8A5A-424C-9A1C-8C541D2C8943}" srcOrd="13" destOrd="0" presId="urn:microsoft.com/office/officeart/2005/8/layout/cycle8"/>
    <dgm:cxn modelId="{03D822D2-0A6E-4966-8E09-A597E6D66647}" type="presParOf" srcId="{D4364ADD-CB1B-4252-9381-AC47F5A5400E}" destId="{381192CA-BAC8-4739-87C7-9AA0389B1144}"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15612-8E81-472A-85F3-32B33F2F8153}">
      <dsp:nvSpPr>
        <dsp:cNvPr id="0" name=""/>
        <dsp:cNvSpPr/>
      </dsp:nvSpPr>
      <dsp:spPr>
        <a:xfrm>
          <a:off x="1679827" y="348546"/>
          <a:ext cx="4504299" cy="4504299"/>
        </a:xfrm>
        <a:prstGeom prst="pie">
          <a:avLst>
            <a:gd name="adj1" fmla="val 16200000"/>
            <a:gd name="adj2" fmla="val 180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What measurement accuracy is verified in this situation?</a:t>
          </a:r>
        </a:p>
      </dsp:txBody>
      <dsp:txXfrm>
        <a:off x="4053700" y="1303029"/>
        <a:ext cx="1608678" cy="1340565"/>
      </dsp:txXfrm>
    </dsp:sp>
    <dsp:sp modelId="{1682F060-4586-4897-995B-D7EB331C7524}">
      <dsp:nvSpPr>
        <dsp:cNvPr id="0" name=""/>
        <dsp:cNvSpPr/>
      </dsp:nvSpPr>
      <dsp:spPr>
        <a:xfrm>
          <a:off x="1587060" y="509414"/>
          <a:ext cx="4504299" cy="4504299"/>
        </a:xfrm>
        <a:prstGeom prst="pie">
          <a:avLst>
            <a:gd name="adj1" fmla="val 1800000"/>
            <a:gd name="adj2" fmla="val 900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What data requirements arise in this situation?</a:t>
          </a:r>
        </a:p>
      </dsp:txBody>
      <dsp:txXfrm>
        <a:off x="2659512" y="3431847"/>
        <a:ext cx="2413017" cy="1179697"/>
      </dsp:txXfrm>
    </dsp:sp>
    <dsp:sp modelId="{DAF9E958-F3E9-4FC9-9851-A0CC4E864D4E}">
      <dsp:nvSpPr>
        <dsp:cNvPr id="0" name=""/>
        <dsp:cNvSpPr/>
      </dsp:nvSpPr>
      <dsp:spPr>
        <a:xfrm>
          <a:off x="1494293" y="348546"/>
          <a:ext cx="4504299" cy="4504299"/>
        </a:xfrm>
        <a:prstGeom prst="pie">
          <a:avLst>
            <a:gd name="adj1" fmla="val 9000000"/>
            <a:gd name="adj2" fmla="val 1620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What measurement method fulfils my data requirements?</a:t>
          </a:r>
        </a:p>
      </dsp:txBody>
      <dsp:txXfrm>
        <a:off x="2016041" y="1303029"/>
        <a:ext cx="1608678" cy="1340565"/>
      </dsp:txXfrm>
    </dsp:sp>
    <dsp:sp modelId="{D324A7AC-AC3E-4E34-9AAD-FB73CE5CBB9E}">
      <dsp:nvSpPr>
        <dsp:cNvPr id="0" name=""/>
        <dsp:cNvSpPr/>
      </dsp:nvSpPr>
      <dsp:spPr>
        <a:xfrm>
          <a:off x="1401361" y="69709"/>
          <a:ext cx="5061974" cy="5061974"/>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w="25400">
          <a:solidFill>
            <a:schemeClr val="accent1">
              <a:shade val="50000"/>
            </a:schemeClr>
          </a:solidFill>
        </a:ln>
        <a:effectLst/>
      </dsp:spPr>
      <dsp:style>
        <a:lnRef idx="0">
          <a:scrgbClr r="0" g="0" b="0"/>
        </a:lnRef>
        <a:fillRef idx="1">
          <a:scrgbClr r="0" g="0" b="0"/>
        </a:fillRef>
        <a:effectRef idx="0">
          <a:scrgbClr r="0" g="0" b="0"/>
        </a:effectRef>
        <a:fontRef idx="minor">
          <a:schemeClr val="lt1"/>
        </a:fontRef>
      </dsp:style>
    </dsp:sp>
    <dsp:sp modelId="{91D35E66-8A5A-424C-9A1C-8C541D2C8943}">
      <dsp:nvSpPr>
        <dsp:cNvPr id="0" name=""/>
        <dsp:cNvSpPr/>
      </dsp:nvSpPr>
      <dsp:spPr>
        <a:xfrm>
          <a:off x="1308222" y="230292"/>
          <a:ext cx="5061974" cy="5061974"/>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w="25400">
          <a:solidFill>
            <a:schemeClr val="accent1">
              <a:shade val="50000"/>
            </a:schemeClr>
          </a:solidFill>
        </a:ln>
        <a:effectLst/>
      </dsp:spPr>
      <dsp:style>
        <a:lnRef idx="0">
          <a:scrgbClr r="0" g="0" b="0"/>
        </a:lnRef>
        <a:fillRef idx="1">
          <a:scrgbClr r="0" g="0" b="0"/>
        </a:fillRef>
        <a:effectRef idx="0">
          <a:scrgbClr r="0" g="0" b="0"/>
        </a:effectRef>
        <a:fontRef idx="minor">
          <a:schemeClr val="lt1"/>
        </a:fontRef>
      </dsp:style>
    </dsp:sp>
    <dsp:sp modelId="{381192CA-BAC8-4739-87C7-9AA0389B1144}">
      <dsp:nvSpPr>
        <dsp:cNvPr id="0" name=""/>
        <dsp:cNvSpPr/>
      </dsp:nvSpPr>
      <dsp:spPr>
        <a:xfrm>
          <a:off x="1215083" y="69709"/>
          <a:ext cx="5061974" cy="5061974"/>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w="25400">
          <a:solidFill>
            <a:schemeClr val="accent1">
              <a:shade val="50000"/>
            </a:schemeClr>
          </a:solid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3B7F4D-1E7C-4BCF-88FD-394905D7E72C}" type="datetimeFigureOut">
              <a:rPr lang="en-GB" smtClean="0"/>
              <a:t>20/05/2016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79ABEC-B9A9-477D-B944-CF2990D93EED}" type="slidenum">
              <a:rPr lang="en-GB" smtClean="0"/>
              <a:t>‹#›</a:t>
            </a:fld>
            <a:endParaRPr lang="en-GB"/>
          </a:p>
        </p:txBody>
      </p:sp>
    </p:spTree>
    <p:extLst>
      <p:ext uri="{BB962C8B-B14F-4D97-AF65-F5344CB8AC3E}">
        <p14:creationId xmlns:p14="http://schemas.microsoft.com/office/powerpoint/2010/main" val="252283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8685DC-F652-46DA-9133-0A3745903192}" type="slidenum">
              <a:rPr lang="en-GB" smtClean="0"/>
              <a:t>2</a:t>
            </a:fld>
            <a:endParaRPr lang="en-GB"/>
          </a:p>
        </p:txBody>
      </p:sp>
    </p:spTree>
    <p:extLst>
      <p:ext uri="{BB962C8B-B14F-4D97-AF65-F5344CB8AC3E}">
        <p14:creationId xmlns:p14="http://schemas.microsoft.com/office/powerpoint/2010/main" val="286050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D493888-33B5-4B8A-87CB-5AADF7E97CB1}" type="slidenum">
              <a:rPr lang="en-GB" smtClean="0"/>
              <a:t>15</a:t>
            </a:fld>
            <a:endParaRPr lang="en-GB"/>
          </a:p>
        </p:txBody>
      </p:sp>
    </p:spTree>
    <p:extLst>
      <p:ext uri="{BB962C8B-B14F-4D97-AF65-F5344CB8AC3E}">
        <p14:creationId xmlns:p14="http://schemas.microsoft.com/office/powerpoint/2010/main" val="143950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D493888-33B5-4B8A-87CB-5AADF7E97CB1}" type="slidenum">
              <a:rPr lang="en-GB" smtClean="0"/>
              <a:t>16</a:t>
            </a:fld>
            <a:endParaRPr lang="en-GB"/>
          </a:p>
        </p:txBody>
      </p:sp>
    </p:spTree>
    <p:extLst>
      <p:ext uri="{BB962C8B-B14F-4D97-AF65-F5344CB8AC3E}">
        <p14:creationId xmlns:p14="http://schemas.microsoft.com/office/powerpoint/2010/main" val="887801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0102"/>
            <a:r>
              <a:rPr lang="en-GB" dirty="0"/>
              <a:t>These</a:t>
            </a:r>
            <a:r>
              <a:rPr lang="en-GB" baseline="0" dirty="0"/>
              <a:t> quoted extracts from the </a:t>
            </a:r>
            <a:r>
              <a:rPr lang="en-GB" baseline="0" dirty="0" err="1"/>
              <a:t>Fraunhofer</a:t>
            </a:r>
            <a:r>
              <a:rPr lang="en-GB" baseline="0" dirty="0"/>
              <a:t> validation study speak for themselves, this paper and other independent validations can be found online at www.sgurrenergy.com </a:t>
            </a:r>
            <a:endParaRPr lang="en-GB" dirty="0"/>
          </a:p>
          <a:p>
            <a:endParaRPr lang="en-GB" dirty="0"/>
          </a:p>
        </p:txBody>
      </p:sp>
      <p:sp>
        <p:nvSpPr>
          <p:cNvPr id="4" name="Slide Number Placeholder 3"/>
          <p:cNvSpPr>
            <a:spLocks noGrp="1"/>
          </p:cNvSpPr>
          <p:nvPr>
            <p:ph type="sldNum" sz="quarter" idx="10"/>
          </p:nvPr>
        </p:nvSpPr>
        <p:spPr/>
        <p:txBody>
          <a:bodyPr/>
          <a:lstStyle/>
          <a:p>
            <a:fld id="{17295D54-5FA3-49FB-95B8-4685E4EF13E7}" type="slidenum">
              <a:rPr lang="en-GB" smtClean="0"/>
              <a:pPr/>
              <a:t>24</a:t>
            </a:fld>
            <a:endParaRPr lang="en-GB"/>
          </a:p>
        </p:txBody>
      </p:sp>
    </p:spTree>
    <p:extLst>
      <p:ext uri="{BB962C8B-B14F-4D97-AF65-F5344CB8AC3E}">
        <p14:creationId xmlns:p14="http://schemas.microsoft.com/office/powerpoint/2010/main" val="579287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03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3050" y="274638"/>
            <a:ext cx="6838950" cy="398462"/>
          </a:xfrm>
        </p:spPr>
        <p:txBody>
          <a:bodyPr/>
          <a:lstStyle>
            <a:lvl1pPr>
              <a:defRPr sz="3200"/>
            </a:lvl1pPr>
          </a:lstStyle>
          <a:p>
            <a:r>
              <a:rPr lang="en-GB" dirty="0"/>
              <a:t>Click to edit title</a:t>
            </a:r>
            <a:endParaRPr lang="en-US" dirty="0"/>
          </a:p>
        </p:txBody>
      </p:sp>
      <p:sp>
        <p:nvSpPr>
          <p:cNvPr id="3" name="Content Placeholder 2"/>
          <p:cNvSpPr>
            <a:spLocks noGrp="1"/>
          </p:cNvSpPr>
          <p:nvPr>
            <p:ph idx="1" hasCustomPrompt="1"/>
          </p:nvPr>
        </p:nvSpPr>
        <p:spPr>
          <a:xfrm>
            <a:off x="273050" y="1085851"/>
            <a:ext cx="6838950" cy="4705349"/>
          </a:xfrm>
        </p:spPr>
        <p:txBody>
          <a:bodyPr>
            <a:normAutofit/>
          </a:bodyPr>
          <a:lstStyle>
            <a:lvl1pPr>
              <a:defRPr sz="2400"/>
            </a:lvl1pPr>
          </a:lstStyle>
          <a:p>
            <a:pPr lvl="0"/>
            <a:r>
              <a:rPr lang="en-GB" dirty="0"/>
              <a:t>Click to edit text</a:t>
            </a:r>
          </a:p>
        </p:txBody>
      </p:sp>
    </p:spTree>
    <p:extLst>
      <p:ext uri="{BB962C8B-B14F-4D97-AF65-F5344CB8AC3E}">
        <p14:creationId xmlns:p14="http://schemas.microsoft.com/office/powerpoint/2010/main" val="312168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083" y="4406901"/>
            <a:ext cx="6864350" cy="393700"/>
          </a:xfrm>
        </p:spPr>
        <p:txBody>
          <a:bodyPr anchor="t"/>
          <a:lstStyle>
            <a:lvl1pPr algn="l">
              <a:defRPr sz="2400" b="0" i="0" cap="none">
                <a:solidFill>
                  <a:schemeClr val="tx1">
                    <a:lumMod val="95000"/>
                    <a:lumOff val="5000"/>
                  </a:schemeClr>
                </a:solidFill>
              </a:defRPr>
            </a:lvl1pPr>
          </a:lstStyle>
          <a:p>
            <a:r>
              <a:rPr lang="en-GB" dirty="0"/>
              <a:t>Click to edit subtitle</a:t>
            </a:r>
            <a:endParaRPr lang="en-US" dirty="0"/>
          </a:p>
        </p:txBody>
      </p:sp>
      <p:sp>
        <p:nvSpPr>
          <p:cNvPr id="3" name="Text Placeholder 2"/>
          <p:cNvSpPr>
            <a:spLocks noGrp="1"/>
          </p:cNvSpPr>
          <p:nvPr>
            <p:ph type="body" idx="1" hasCustomPrompt="1"/>
          </p:nvPr>
        </p:nvSpPr>
        <p:spPr>
          <a:xfrm>
            <a:off x="279082" y="3937000"/>
            <a:ext cx="7550786" cy="469900"/>
          </a:xfrm>
        </p:spPr>
        <p:txBody>
          <a:bodyPr anchor="b">
            <a:noAutofit/>
          </a:bodyPr>
          <a:lstStyle>
            <a:lvl1pPr marL="0" indent="0">
              <a:buNone/>
              <a:defRPr sz="32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title</a:t>
            </a:r>
          </a:p>
        </p:txBody>
      </p:sp>
    </p:spTree>
    <p:extLst>
      <p:ext uri="{BB962C8B-B14F-4D97-AF65-F5344CB8AC3E}">
        <p14:creationId xmlns:p14="http://schemas.microsoft.com/office/powerpoint/2010/main" val="4307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p (Loc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Tree>
    <p:extLst>
      <p:ext uri="{BB962C8B-B14F-4D97-AF65-F5344CB8AC3E}">
        <p14:creationId xmlns:p14="http://schemas.microsoft.com/office/powerpoint/2010/main" val="158769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C021EA6-756B-4F78-AF76-803F669F4B42}" type="datetimeFigureOut">
              <a:rPr lang="en-GB" smtClean="0"/>
              <a:t>20/05/2016</a:t>
            </a:fld>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E6C00F7-1D99-491F-8EF3-3A86E39E4B47}" type="slidenum">
              <a:rPr lang="en-GB" smtClean="0"/>
              <a:t>‹#›</a:t>
            </a:fld>
            <a:endParaRPr lang="en-GB" dirty="0"/>
          </a:p>
        </p:txBody>
      </p:sp>
    </p:spTree>
    <p:extLst>
      <p:ext uri="{BB962C8B-B14F-4D97-AF65-F5344CB8AC3E}">
        <p14:creationId xmlns:p14="http://schemas.microsoft.com/office/powerpoint/2010/main" val="2228371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5805488"/>
            <a:ext cx="2133600" cy="260350"/>
          </a:xfrm>
          <a:prstGeom prst="rect">
            <a:avLst/>
          </a:prstGeom>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xfrm>
            <a:off x="3203575" y="5805488"/>
            <a:ext cx="2895600" cy="260350"/>
          </a:xfrm>
          <a:prstGeom prst="rect">
            <a:avLst/>
          </a:prstGeom>
          <a:ln/>
        </p:spPr>
        <p:txBody>
          <a:bodyPr/>
          <a:lstStyle>
            <a:lvl1pPr>
              <a:defRPr/>
            </a:lvl1pPr>
          </a:lstStyle>
          <a:p>
            <a:pPr>
              <a:defRPr/>
            </a:pPr>
            <a:endParaRPr lang="en-US" dirty="0"/>
          </a:p>
        </p:txBody>
      </p:sp>
      <p:sp>
        <p:nvSpPr>
          <p:cNvPr id="4" name="Slide Number Placeholder 4"/>
          <p:cNvSpPr>
            <a:spLocks noGrp="1"/>
          </p:cNvSpPr>
          <p:nvPr>
            <p:ph type="sldNum" sz="quarter" idx="12"/>
          </p:nvPr>
        </p:nvSpPr>
        <p:spPr>
          <a:xfrm>
            <a:off x="428625" y="6546850"/>
            <a:ext cx="1143000" cy="260350"/>
          </a:xfrm>
          <a:prstGeom prst="rect">
            <a:avLst/>
          </a:prstGeom>
        </p:spPr>
        <p:txBody>
          <a:bodyPr/>
          <a:lstStyle>
            <a:lvl1pPr>
              <a:defRPr/>
            </a:lvl1pPr>
          </a:lstStyle>
          <a:p>
            <a:pPr>
              <a:defRPr/>
            </a:pPr>
            <a:fld id="{9427EAF3-0226-439A-ACAF-0D4A9AD8B3C0}" type="slidenum">
              <a:rPr lang="en-US"/>
              <a:pPr>
                <a:defRPr/>
              </a:pPr>
              <a:t>‹#›</a:t>
            </a:fld>
            <a:endParaRPr lang="en-US" dirty="0"/>
          </a:p>
        </p:txBody>
      </p:sp>
    </p:spTree>
    <p:extLst>
      <p:ext uri="{BB962C8B-B14F-4D97-AF65-F5344CB8AC3E}">
        <p14:creationId xmlns:p14="http://schemas.microsoft.com/office/powerpoint/2010/main" val="4167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650" y="274638"/>
            <a:ext cx="6838950" cy="398462"/>
          </a:xfrm>
          <a:prstGeom prst="rect">
            <a:avLst/>
          </a:prstGeom>
        </p:spPr>
        <p:txBody>
          <a:bodyPr vert="horz" lIns="91440" tIns="45720" rIns="91440" bIns="45720" rtlCol="0" anchor="ctr">
            <a:noAutofit/>
          </a:bodyPr>
          <a:lstStyle/>
          <a:p>
            <a:r>
              <a:rPr lang="en-GB" dirty="0"/>
              <a:t>Click to edit title</a:t>
            </a:r>
            <a:endParaRPr lang="en-US" dirty="0"/>
          </a:p>
        </p:txBody>
      </p:sp>
      <p:sp>
        <p:nvSpPr>
          <p:cNvPr id="3" name="Text Placeholder 2"/>
          <p:cNvSpPr>
            <a:spLocks noGrp="1"/>
          </p:cNvSpPr>
          <p:nvPr>
            <p:ph type="body" idx="1"/>
          </p:nvPr>
        </p:nvSpPr>
        <p:spPr>
          <a:xfrm>
            <a:off x="247650" y="1085851"/>
            <a:ext cx="6838950" cy="4730750"/>
          </a:xfrm>
          <a:prstGeom prst="rect">
            <a:avLst/>
          </a:prstGeom>
        </p:spPr>
        <p:txBody>
          <a:bodyPr vert="horz" lIns="91440" tIns="45720" rIns="91440" bIns="45720" rtlCol="0">
            <a:normAutofit/>
          </a:bodyPr>
          <a:lstStyle/>
          <a:p>
            <a:pPr lvl="0"/>
            <a:r>
              <a:rPr lang="en-GB" dirty="0"/>
              <a:t>Click to edit text</a:t>
            </a:r>
          </a:p>
        </p:txBody>
      </p:sp>
      <p:pic>
        <p:nvPicPr>
          <p:cNvPr id="6" name="Picture 5" descr="PPT2.jpg"/>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2700" y="50800"/>
            <a:ext cx="9144000" cy="6820671"/>
          </a:xfrm>
          <a:prstGeom prst="rect">
            <a:avLst/>
          </a:prstGeom>
        </p:spPr>
      </p:pic>
      <p:pic>
        <p:nvPicPr>
          <p:cNvPr id="7" name="Picture 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629235" y="274638"/>
            <a:ext cx="1293091" cy="527581"/>
          </a:xfrm>
          <a:prstGeom prst="rect">
            <a:avLst/>
          </a:prstGeom>
        </p:spPr>
      </p:pic>
    </p:spTree>
    <p:extLst>
      <p:ext uri="{BB962C8B-B14F-4D97-AF65-F5344CB8AC3E}">
        <p14:creationId xmlns:p14="http://schemas.microsoft.com/office/powerpoint/2010/main" val="1903152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200" kern="1200">
          <a:solidFill>
            <a:schemeClr val="bg1">
              <a:lumMod val="6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36.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7.wmf"/><Relationship Id="rId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wmf"/><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oleObject" Target="../embeddings/oleObject2.bin"/><Relationship Id="rId1" Type="http://schemas.openxmlformats.org/officeDocument/2006/relationships/vmlDrawing" Target="../drawings/vmlDrawing2.v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5.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p:nvSpPr>
        <p:spPr>
          <a:xfrm>
            <a:off x="4177282" y="2336393"/>
            <a:ext cx="4652681" cy="2185214"/>
          </a:xfrm>
          <a:prstGeom prst="rect">
            <a:avLst/>
          </a:prstGeom>
          <a:noFill/>
        </p:spPr>
        <p:txBody>
          <a:bodyPr wrap="square" rtlCol="0">
            <a:spAutoFit/>
          </a:bodyPr>
          <a:lstStyle/>
          <a:p>
            <a:pPr algn="r"/>
            <a:r>
              <a:rPr lang="en-US" sz="3200" b="1" dirty="0">
                <a:solidFill>
                  <a:schemeClr val="bg1">
                    <a:lumMod val="50000"/>
                  </a:schemeClr>
                </a:solidFill>
              </a:rPr>
              <a:t>Arc scan </a:t>
            </a:r>
          </a:p>
          <a:p>
            <a:pPr algn="r"/>
            <a:r>
              <a:rPr lang="en-US" sz="3200" b="1" dirty="0">
                <a:solidFill>
                  <a:schemeClr val="bg1">
                    <a:lumMod val="50000"/>
                  </a:schemeClr>
                </a:solidFill>
              </a:rPr>
              <a:t>wind measurements </a:t>
            </a:r>
          </a:p>
          <a:p>
            <a:pPr algn="r"/>
            <a:r>
              <a:rPr lang="en-US" sz="3200" b="1" dirty="0">
                <a:solidFill>
                  <a:schemeClr val="bg1">
                    <a:lumMod val="50000"/>
                  </a:schemeClr>
                </a:solidFill>
              </a:rPr>
              <a:t>for power curve tests</a:t>
            </a:r>
          </a:p>
          <a:p>
            <a:pPr algn="r"/>
            <a:r>
              <a:rPr lang="en-US" sz="2000" dirty="0">
                <a:solidFill>
                  <a:schemeClr val="bg1">
                    <a:lumMod val="50000"/>
                  </a:schemeClr>
                </a:solidFill>
              </a:rPr>
              <a:t>Peter Clive</a:t>
            </a:r>
          </a:p>
          <a:p>
            <a:pPr algn="r"/>
            <a:r>
              <a:rPr lang="en-US" sz="2000" dirty="0">
                <a:solidFill>
                  <a:schemeClr val="bg1">
                    <a:lumMod val="50000"/>
                  </a:schemeClr>
                </a:solidFill>
              </a:rPr>
              <a:t>PCWG 2016-05-20</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813" y="1235219"/>
            <a:ext cx="1749150" cy="713653"/>
          </a:xfrm>
          <a:prstGeom prst="rect">
            <a:avLst/>
          </a:prstGeom>
        </p:spPr>
      </p:pic>
    </p:spTree>
    <p:extLst>
      <p:ext uri="{BB962C8B-B14F-4D97-AF65-F5344CB8AC3E}">
        <p14:creationId xmlns:p14="http://schemas.microsoft.com/office/powerpoint/2010/main" val="3272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lumMod val="50000"/>
                  </a:schemeClr>
                </a:solidFill>
              </a:rPr>
              <a:t>From Doppler shift to wind speed</a:t>
            </a:r>
          </a:p>
        </p:txBody>
      </p:sp>
      <p:sp>
        <p:nvSpPr>
          <p:cNvPr id="3" name="Content Placeholder 2"/>
          <p:cNvSpPr>
            <a:spLocks noGrp="1"/>
          </p:cNvSpPr>
          <p:nvPr>
            <p:ph idx="1"/>
          </p:nvPr>
        </p:nvSpPr>
        <p:spPr>
          <a:xfrm>
            <a:off x="273049" y="1085852"/>
            <a:ext cx="8696780" cy="1080406"/>
          </a:xfrm>
        </p:spPr>
        <p:txBody>
          <a:bodyPr/>
          <a:lstStyle/>
          <a:p>
            <a:r>
              <a:rPr lang="en-GB" dirty="0">
                <a:solidFill>
                  <a:schemeClr val="bg1">
                    <a:lumMod val="50000"/>
                  </a:schemeClr>
                </a:solidFill>
              </a:rPr>
              <a:t>… the vertical wind speed …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291619069"/>
              </p:ext>
            </p:extLst>
          </p:nvPr>
        </p:nvGraphicFramePr>
        <p:xfrm>
          <a:off x="1007156" y="2129747"/>
          <a:ext cx="1492250" cy="898525"/>
        </p:xfrm>
        <a:graphic>
          <a:graphicData uri="http://schemas.openxmlformats.org/presentationml/2006/ole">
            <mc:AlternateContent xmlns:mc="http://schemas.openxmlformats.org/markup-compatibility/2006">
              <mc:Choice xmlns:v="urn:schemas-microsoft-com:vml" Requires="v">
                <p:oleObj spid="_x0000_s3282" name="Equation" r:id="rId4" imgW="1054080" imgH="634680" progId="Equation.3">
                  <p:embed/>
                </p:oleObj>
              </mc:Choice>
              <mc:Fallback>
                <p:oleObj name="Equation" r:id="rId4" imgW="1054080" imgH="634680" progId="Equation.3">
                  <p:embed/>
                  <p:pic>
                    <p:nvPicPr>
                      <p:cNvPr id="5" name="Object 4"/>
                      <p:cNvPicPr>
                        <a:picLocks noChangeAspect="1" noChangeArrowheads="1"/>
                      </p:cNvPicPr>
                      <p:nvPr/>
                    </p:nvPicPr>
                    <p:blipFill>
                      <a:blip r:embed="rId5"/>
                      <a:srcRect/>
                      <a:stretch>
                        <a:fillRect/>
                      </a:stretch>
                    </p:blipFill>
                    <p:spPr bwMode="auto">
                      <a:xfrm>
                        <a:off x="1007156" y="2129747"/>
                        <a:ext cx="149225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Straight Connector 6"/>
          <p:cNvCxnSpPr/>
          <p:nvPr/>
        </p:nvCxnSpPr>
        <p:spPr>
          <a:xfrm>
            <a:off x="2499406" y="4024197"/>
            <a:ext cx="571612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499406" y="4140591"/>
            <a:ext cx="5716126"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4" name="Up Arrow 13"/>
          <p:cNvSpPr/>
          <p:nvPr/>
        </p:nvSpPr>
        <p:spPr>
          <a:xfrm>
            <a:off x="2499406" y="4123891"/>
            <a:ext cx="751114" cy="566057"/>
          </a:xfrm>
          <a:prstGeom prst="up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Up Arrow 14"/>
          <p:cNvSpPr/>
          <p:nvPr/>
        </p:nvSpPr>
        <p:spPr>
          <a:xfrm rot="10800000">
            <a:off x="2499406" y="3441440"/>
            <a:ext cx="751114" cy="566057"/>
          </a:xfrm>
          <a:prstGeom prst="up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19" name="Object 18"/>
          <p:cNvGraphicFramePr>
            <a:graphicFrameLocks noChangeAspect="1"/>
          </p:cNvGraphicFramePr>
          <p:nvPr>
            <p:extLst>
              <p:ext uri="{D42A27DB-BD31-4B8C-83A1-F6EECF244321}">
                <p14:modId xmlns:p14="http://schemas.microsoft.com/office/powerpoint/2010/main" val="440225261"/>
              </p:ext>
            </p:extLst>
          </p:nvPr>
        </p:nvGraphicFramePr>
        <p:xfrm>
          <a:off x="6539149" y="2196150"/>
          <a:ext cx="1976437" cy="323850"/>
        </p:xfrm>
        <a:graphic>
          <a:graphicData uri="http://schemas.openxmlformats.org/presentationml/2006/ole">
            <mc:AlternateContent xmlns:mc="http://schemas.openxmlformats.org/markup-compatibility/2006">
              <mc:Choice xmlns:v="urn:schemas-microsoft-com:vml" Requires="v">
                <p:oleObj spid="_x0000_s3283" name="Equation" r:id="rId6" imgW="1396800" imgH="228600" progId="Equation.3">
                  <p:embed/>
                </p:oleObj>
              </mc:Choice>
              <mc:Fallback>
                <p:oleObj name="Equation" r:id="rId6" imgW="1396800" imgH="228600" progId="Equation.3">
                  <p:embed/>
                  <p:pic>
                    <p:nvPicPr>
                      <p:cNvPr id="10" name="Object 9"/>
                      <p:cNvPicPr>
                        <a:picLocks noChangeAspect="1" noChangeArrowheads="1"/>
                      </p:cNvPicPr>
                      <p:nvPr/>
                    </p:nvPicPr>
                    <p:blipFill>
                      <a:blip r:embed="rId7"/>
                      <a:srcRect/>
                      <a:stretch>
                        <a:fillRect/>
                      </a:stretch>
                    </p:blipFill>
                    <p:spPr bwMode="auto">
                      <a:xfrm>
                        <a:off x="6539149" y="2196150"/>
                        <a:ext cx="1976437" cy="323850"/>
                      </a:xfrm>
                      <a:prstGeom prst="rect">
                        <a:avLst/>
                      </a:prstGeom>
                      <a:noFill/>
                    </p:spPr>
                  </p:pic>
                </p:oleObj>
              </mc:Fallback>
            </mc:AlternateContent>
          </a:graphicData>
        </a:graphic>
      </p:graphicFrame>
    </p:spTree>
    <p:extLst>
      <p:ext uri="{BB962C8B-B14F-4D97-AF65-F5344CB8AC3E}">
        <p14:creationId xmlns:p14="http://schemas.microsoft.com/office/powerpoint/2010/main" val="133372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lumMod val="50000"/>
                  </a:schemeClr>
                </a:solidFill>
              </a:rPr>
              <a:t>From Doppler shift to wind speed</a:t>
            </a:r>
          </a:p>
        </p:txBody>
      </p:sp>
      <p:sp>
        <p:nvSpPr>
          <p:cNvPr id="3" name="Content Placeholder 2"/>
          <p:cNvSpPr>
            <a:spLocks noGrp="1"/>
          </p:cNvSpPr>
          <p:nvPr>
            <p:ph idx="1"/>
          </p:nvPr>
        </p:nvSpPr>
        <p:spPr>
          <a:xfrm>
            <a:off x="273049" y="1085852"/>
            <a:ext cx="8696780" cy="1080406"/>
          </a:xfrm>
        </p:spPr>
        <p:txBody>
          <a:bodyPr/>
          <a:lstStyle/>
          <a:p>
            <a:r>
              <a:rPr lang="en-GB" dirty="0">
                <a:solidFill>
                  <a:schemeClr val="bg1">
                    <a:lumMod val="50000"/>
                  </a:schemeClr>
                </a:solidFill>
              </a:rPr>
              <a:t>… and the direction …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cxnSp>
        <p:nvCxnSpPr>
          <p:cNvPr id="7" name="Straight Connector 6"/>
          <p:cNvCxnSpPr/>
          <p:nvPr/>
        </p:nvCxnSpPr>
        <p:spPr>
          <a:xfrm flipV="1">
            <a:off x="4302000" y="1659990"/>
            <a:ext cx="0" cy="3713868"/>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4788000" y="1659990"/>
            <a:ext cx="0" cy="371386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4" name="Up Arrow 13"/>
          <p:cNvSpPr/>
          <p:nvPr/>
        </p:nvSpPr>
        <p:spPr>
          <a:xfrm rot="16200000">
            <a:off x="4695471" y="1752518"/>
            <a:ext cx="751114" cy="566057"/>
          </a:xfrm>
          <a:prstGeom prst="up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Up Arrow 14"/>
          <p:cNvSpPr/>
          <p:nvPr/>
        </p:nvSpPr>
        <p:spPr>
          <a:xfrm rot="5400000">
            <a:off x="3643413" y="1758673"/>
            <a:ext cx="751114" cy="566057"/>
          </a:xfrm>
          <a:prstGeom prst="up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20" name="Object 19"/>
          <p:cNvGraphicFramePr>
            <a:graphicFrameLocks noChangeAspect="1"/>
          </p:cNvGraphicFramePr>
          <p:nvPr>
            <p:extLst>
              <p:ext uri="{D42A27DB-BD31-4B8C-83A1-F6EECF244321}">
                <p14:modId xmlns:p14="http://schemas.microsoft.com/office/powerpoint/2010/main" val="2770603731"/>
              </p:ext>
            </p:extLst>
          </p:nvPr>
        </p:nvGraphicFramePr>
        <p:xfrm>
          <a:off x="985838" y="3228975"/>
          <a:ext cx="1976437" cy="576263"/>
        </p:xfrm>
        <a:graphic>
          <a:graphicData uri="http://schemas.openxmlformats.org/presentationml/2006/ole">
            <mc:AlternateContent xmlns:mc="http://schemas.openxmlformats.org/markup-compatibility/2006">
              <mc:Choice xmlns:v="urn:schemas-microsoft-com:vml" Requires="v">
                <p:oleObj spid="_x0000_s5332" name="Equation" r:id="rId4" imgW="1396800" imgH="406080" progId="Equation.3">
                  <p:embed/>
                </p:oleObj>
              </mc:Choice>
              <mc:Fallback>
                <p:oleObj name="Equation" r:id="rId4" imgW="1396800" imgH="406080" progId="Equation.3">
                  <p:embed/>
                  <p:pic>
                    <p:nvPicPr>
                      <p:cNvPr id="33" name="Object 32"/>
                      <p:cNvPicPr>
                        <a:picLocks noChangeAspect="1" noChangeArrowheads="1"/>
                      </p:cNvPicPr>
                      <p:nvPr/>
                    </p:nvPicPr>
                    <p:blipFill>
                      <a:blip r:embed="rId5"/>
                      <a:srcRect/>
                      <a:stretch>
                        <a:fillRect/>
                      </a:stretch>
                    </p:blipFill>
                    <p:spPr bwMode="auto">
                      <a:xfrm>
                        <a:off x="985838" y="3228975"/>
                        <a:ext cx="1976437" cy="576263"/>
                      </a:xfrm>
                      <a:prstGeom prst="rect">
                        <a:avLst/>
                      </a:prstGeom>
                      <a:noFill/>
                    </p:spPr>
                  </p:pic>
                </p:oleObj>
              </mc:Fallback>
            </mc:AlternateContent>
          </a:graphicData>
        </a:graphic>
      </p:graphicFrame>
      <p:sp>
        <p:nvSpPr>
          <p:cNvPr id="21" name="TextBox 20"/>
          <p:cNvSpPr txBox="1"/>
          <p:nvPr/>
        </p:nvSpPr>
        <p:spPr>
          <a:xfrm>
            <a:off x="3446585" y="5734480"/>
            <a:ext cx="4996177" cy="523220"/>
          </a:xfrm>
          <a:prstGeom prst="rect">
            <a:avLst/>
          </a:prstGeom>
          <a:noFill/>
        </p:spPr>
        <p:txBody>
          <a:bodyPr wrap="square" rtlCol="0">
            <a:spAutoFit/>
          </a:bodyPr>
          <a:lstStyle/>
          <a:p>
            <a:pPr algn="r"/>
            <a:r>
              <a:rPr lang="en-GB" sz="1400" dirty="0">
                <a:solidFill>
                  <a:schemeClr val="bg1">
                    <a:lumMod val="50000"/>
                  </a:schemeClr>
                </a:solidFill>
              </a:rPr>
              <a:t>(N.B. sign for radial velocities: convention is negative =&gt; motion towards, positive =&gt; away, which introduces a 180° shift above) </a:t>
            </a:r>
          </a:p>
        </p:txBody>
      </p:sp>
      <p:graphicFrame>
        <p:nvGraphicFramePr>
          <p:cNvPr id="24" name="Object 23"/>
          <p:cNvGraphicFramePr>
            <a:graphicFrameLocks noChangeAspect="1"/>
          </p:cNvGraphicFramePr>
          <p:nvPr>
            <p:extLst>
              <p:ext uri="{D42A27DB-BD31-4B8C-83A1-F6EECF244321}">
                <p14:modId xmlns:p14="http://schemas.microsoft.com/office/powerpoint/2010/main" val="440225261"/>
              </p:ext>
            </p:extLst>
          </p:nvPr>
        </p:nvGraphicFramePr>
        <p:xfrm>
          <a:off x="6539149" y="2196150"/>
          <a:ext cx="1976437" cy="323850"/>
        </p:xfrm>
        <a:graphic>
          <a:graphicData uri="http://schemas.openxmlformats.org/presentationml/2006/ole">
            <mc:AlternateContent xmlns:mc="http://schemas.openxmlformats.org/markup-compatibility/2006">
              <mc:Choice xmlns:v="urn:schemas-microsoft-com:vml" Requires="v">
                <p:oleObj spid="_x0000_s5333" name="Equation" r:id="rId6" imgW="1396800" imgH="228600" progId="Equation.3">
                  <p:embed/>
                </p:oleObj>
              </mc:Choice>
              <mc:Fallback>
                <p:oleObj name="Equation" r:id="rId6" imgW="1396800" imgH="228600" progId="Equation.3">
                  <p:embed/>
                  <p:pic>
                    <p:nvPicPr>
                      <p:cNvPr id="10" name="Object 9"/>
                      <p:cNvPicPr>
                        <a:picLocks noChangeAspect="1" noChangeArrowheads="1"/>
                      </p:cNvPicPr>
                      <p:nvPr/>
                    </p:nvPicPr>
                    <p:blipFill>
                      <a:blip r:embed="rId7"/>
                      <a:srcRect/>
                      <a:stretch>
                        <a:fillRect/>
                      </a:stretch>
                    </p:blipFill>
                    <p:spPr bwMode="auto">
                      <a:xfrm>
                        <a:off x="6539149" y="2196150"/>
                        <a:ext cx="1976437" cy="323850"/>
                      </a:xfrm>
                      <a:prstGeom prst="rect">
                        <a:avLst/>
                      </a:prstGeom>
                      <a:noFill/>
                    </p:spPr>
                  </p:pic>
                </p:oleObj>
              </mc:Fallback>
            </mc:AlternateContent>
          </a:graphicData>
        </a:graphic>
      </p:graphicFrame>
    </p:spTree>
    <p:extLst>
      <p:ext uri="{BB962C8B-B14F-4D97-AF65-F5344CB8AC3E}">
        <p14:creationId xmlns:p14="http://schemas.microsoft.com/office/powerpoint/2010/main" val="233185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right)">
                                      <p:cBhvr>
                                        <p:cTn id="14" dur="500"/>
                                        <p:tgtEl>
                                          <p:spTgt spid="1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049" y="1085852"/>
            <a:ext cx="8772980" cy="1319892"/>
          </a:xfrm>
        </p:spPr>
        <p:txBody>
          <a:bodyPr/>
          <a:lstStyle/>
          <a:p>
            <a:r>
              <a:rPr lang="en-GB" dirty="0">
                <a:solidFill>
                  <a:schemeClr val="bg1">
                    <a:lumMod val="50000"/>
                  </a:schemeClr>
                </a:solidFill>
              </a:rPr>
              <a:t>You don’t need 2</a:t>
            </a:r>
            <a:r>
              <a:rPr lang="el-GR" i="1" dirty="0">
                <a:solidFill>
                  <a:schemeClr val="bg1">
                    <a:lumMod val="50000"/>
                  </a:schemeClr>
                </a:solidFill>
              </a:rPr>
              <a:t>π</a:t>
            </a:r>
            <a:r>
              <a:rPr lang="en-GB" dirty="0">
                <a:solidFill>
                  <a:schemeClr val="bg1">
                    <a:lumMod val="50000"/>
                  </a:schemeClr>
                </a:solidFill>
              </a:rPr>
              <a:t> of radians to fit a sinusoid. If the scan geometry traces an arc &lt; 2</a:t>
            </a:r>
            <a:r>
              <a:rPr lang="el-GR" i="1" dirty="0">
                <a:solidFill>
                  <a:schemeClr val="bg1">
                    <a:lumMod val="50000"/>
                  </a:schemeClr>
                </a:solidFill>
              </a:rPr>
              <a:t>π </a:t>
            </a:r>
            <a:r>
              <a:rPr lang="en-GB" dirty="0">
                <a:solidFill>
                  <a:schemeClr val="bg1">
                    <a:lumMod val="50000"/>
                  </a:schemeClr>
                </a:solidFill>
              </a:rPr>
              <a:t>you are no longer restricted to scans in the volume of air above the device …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sp>
        <p:nvSpPr>
          <p:cNvPr id="7" name="Oval 6"/>
          <p:cNvSpPr/>
          <p:nvPr/>
        </p:nvSpPr>
        <p:spPr>
          <a:xfrm>
            <a:off x="273051" y="2536371"/>
            <a:ext cx="2949121" cy="478972"/>
          </a:xfrm>
          <a:prstGeom prst="ellipse">
            <a:avLst/>
          </a:prstGeom>
          <a:noFill/>
          <a:ln w="254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9" name="Straight Arrow Connector 8"/>
          <p:cNvCxnSpPr/>
          <p:nvPr/>
        </p:nvCxnSpPr>
        <p:spPr>
          <a:xfrm flipH="1" flipV="1">
            <a:off x="1010331" y="2536371"/>
            <a:ext cx="737280"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1502230" y="2536371"/>
            <a:ext cx="245382"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747611" y="2536371"/>
            <a:ext cx="331561"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747611" y="2612571"/>
            <a:ext cx="908504" cy="32330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775279" y="2688771"/>
            <a:ext cx="1305379" cy="31568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rot="3383555">
            <a:off x="4215406" y="3390718"/>
            <a:ext cx="2884714" cy="968829"/>
          </a:xfrm>
          <a:prstGeom prst="ellipse">
            <a:avLst/>
          </a:prstGeom>
          <a:noFill/>
          <a:ln w="254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0" name="Group 19"/>
          <p:cNvGrpSpPr/>
          <p:nvPr/>
        </p:nvGrpSpPr>
        <p:grpSpPr>
          <a:xfrm>
            <a:off x="273051" y="2536371"/>
            <a:ext cx="2949121" cy="3309258"/>
            <a:chOff x="273050" y="2536371"/>
            <a:chExt cx="2949121" cy="3309258"/>
          </a:xfrm>
        </p:grpSpPr>
        <p:cxnSp>
          <p:nvCxnSpPr>
            <p:cNvPr id="21" name="Straight Arrow Connector 20"/>
            <p:cNvCxnSpPr/>
            <p:nvPr/>
          </p:nvCxnSpPr>
          <p:spPr>
            <a:xfrm flipH="1" flipV="1">
              <a:off x="391886" y="2873829"/>
              <a:ext cx="1355724" cy="2971800"/>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273050" y="2536371"/>
              <a:ext cx="2949121" cy="478972"/>
            </a:xfrm>
            <a:prstGeom prst="ellipse">
              <a:avLst/>
            </a:prstGeom>
            <a:noFill/>
            <a:ln w="254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3" name="Straight Arrow Connector 22"/>
            <p:cNvCxnSpPr/>
            <p:nvPr/>
          </p:nvCxnSpPr>
          <p:spPr>
            <a:xfrm flipH="1" flipV="1">
              <a:off x="534307" y="2612571"/>
              <a:ext cx="1213303" cy="32330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1010330" y="2536371"/>
              <a:ext cx="737280"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1502229" y="2536371"/>
              <a:ext cx="245382"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1747610" y="2536371"/>
              <a:ext cx="331561"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1747610" y="2612571"/>
              <a:ext cx="908504" cy="32330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775278" y="2688771"/>
              <a:ext cx="1305379" cy="31568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1775278" y="2939143"/>
              <a:ext cx="1142093" cy="29064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1775278" y="3015343"/>
              <a:ext cx="652689"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1775278" y="3015343"/>
              <a:ext cx="138112"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1378970" y="3015343"/>
              <a:ext cx="396309"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925286" y="3004457"/>
              <a:ext cx="822326" cy="28411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grpSp>
      <p:graphicFrame>
        <p:nvGraphicFramePr>
          <p:cNvPr id="34" name="Object 33"/>
          <p:cNvGraphicFramePr>
            <a:graphicFrameLocks noChangeAspect="1"/>
          </p:cNvGraphicFramePr>
          <p:nvPr>
            <p:extLst>
              <p:ext uri="{D42A27DB-BD31-4B8C-83A1-F6EECF244321}">
                <p14:modId xmlns:p14="http://schemas.microsoft.com/office/powerpoint/2010/main" val="440225261"/>
              </p:ext>
            </p:extLst>
          </p:nvPr>
        </p:nvGraphicFramePr>
        <p:xfrm>
          <a:off x="6539149" y="2196150"/>
          <a:ext cx="1976437" cy="323850"/>
        </p:xfrm>
        <a:graphic>
          <a:graphicData uri="http://schemas.openxmlformats.org/presentationml/2006/ole">
            <mc:AlternateContent xmlns:mc="http://schemas.openxmlformats.org/markup-compatibility/2006">
              <mc:Choice xmlns:v="urn:schemas-microsoft-com:vml" Requires="v">
                <p:oleObj spid="_x0000_s7270" name="Equation" r:id="rId4" imgW="1396800" imgH="228600" progId="Equation.3">
                  <p:embed/>
                </p:oleObj>
              </mc:Choice>
              <mc:Fallback>
                <p:oleObj name="Equation" r:id="rId4" imgW="1396800" imgH="228600" progId="Equation.3">
                  <p:embed/>
                  <p:pic>
                    <p:nvPicPr>
                      <p:cNvPr id="10" name="Object 9"/>
                      <p:cNvPicPr>
                        <a:picLocks noChangeAspect="1" noChangeArrowheads="1"/>
                      </p:cNvPicPr>
                      <p:nvPr/>
                    </p:nvPicPr>
                    <p:blipFill>
                      <a:blip r:embed="rId5"/>
                      <a:srcRect/>
                      <a:stretch>
                        <a:fillRect/>
                      </a:stretch>
                    </p:blipFill>
                    <p:spPr bwMode="auto">
                      <a:xfrm>
                        <a:off x="6539149" y="2196150"/>
                        <a:ext cx="1976437" cy="323850"/>
                      </a:xfrm>
                      <a:prstGeom prst="rect">
                        <a:avLst/>
                      </a:prstGeom>
                      <a:noFill/>
                    </p:spPr>
                  </p:pic>
                </p:oleObj>
              </mc:Fallback>
            </mc:AlternateContent>
          </a:graphicData>
        </a:graphic>
      </p:graphicFrame>
      <p:sp>
        <p:nvSpPr>
          <p:cNvPr id="35" name="Title 1"/>
          <p:cNvSpPr txBox="1">
            <a:spLocks/>
          </p:cNvSpPr>
          <p:nvPr/>
        </p:nvSpPr>
        <p:spPr>
          <a:xfrm>
            <a:off x="273050" y="405267"/>
            <a:ext cx="6838950" cy="523648"/>
          </a:xfrm>
          <a:prstGeom prst="rect">
            <a:avLst/>
          </a:prstGeom>
        </p:spPr>
        <p:txBody>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solidFill>
                  <a:schemeClr val="bg1">
                    <a:lumMod val="50000"/>
                  </a:schemeClr>
                </a:solidFill>
              </a:rPr>
              <a:t>Arc scans</a:t>
            </a:r>
          </a:p>
        </p:txBody>
      </p:sp>
    </p:spTree>
    <p:extLst>
      <p:ext uri="{BB962C8B-B14F-4D97-AF65-F5344CB8AC3E}">
        <p14:creationId xmlns:p14="http://schemas.microsoft.com/office/powerpoint/2010/main" val="163470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p:cNvSpPr txBox="1"/>
          <p:nvPr/>
        </p:nvSpPr>
        <p:spPr>
          <a:xfrm>
            <a:off x="3003158" y="2495931"/>
            <a:ext cx="1616926" cy="369332"/>
          </a:xfrm>
          <a:prstGeom prst="rect">
            <a:avLst/>
          </a:prstGeom>
          <a:noFill/>
        </p:spPr>
        <p:txBody>
          <a:bodyPr wrap="square" rtlCol="0">
            <a:spAutoFit/>
          </a:bodyPr>
          <a:lstStyle/>
          <a:p>
            <a:pPr algn="ctr"/>
            <a:r>
              <a:rPr lang="en-GB" b="1" dirty="0">
                <a:solidFill>
                  <a:schemeClr val="bg1">
                    <a:lumMod val="50000"/>
                  </a:schemeClr>
                </a:solidFill>
              </a:rPr>
              <a:t>VAD scan</a:t>
            </a:r>
          </a:p>
        </p:txBody>
      </p:sp>
      <p:grpSp>
        <p:nvGrpSpPr>
          <p:cNvPr id="66" name="Group 65"/>
          <p:cNvGrpSpPr/>
          <p:nvPr/>
        </p:nvGrpSpPr>
        <p:grpSpPr>
          <a:xfrm>
            <a:off x="273051" y="2536371"/>
            <a:ext cx="2949121" cy="3309258"/>
            <a:chOff x="273050" y="2536371"/>
            <a:chExt cx="2949121" cy="3309258"/>
          </a:xfrm>
        </p:grpSpPr>
        <p:cxnSp>
          <p:nvCxnSpPr>
            <p:cNvPr id="67" name="Straight Arrow Connector 66"/>
            <p:cNvCxnSpPr/>
            <p:nvPr/>
          </p:nvCxnSpPr>
          <p:spPr>
            <a:xfrm flipH="1" flipV="1">
              <a:off x="391886" y="2873829"/>
              <a:ext cx="1355724" cy="2971800"/>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273050" y="2536371"/>
              <a:ext cx="2949121" cy="478972"/>
            </a:xfrm>
            <a:prstGeom prst="ellipse">
              <a:avLst/>
            </a:prstGeom>
            <a:noFill/>
            <a:ln w="254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Straight Arrow Connector 68"/>
            <p:cNvCxnSpPr/>
            <p:nvPr/>
          </p:nvCxnSpPr>
          <p:spPr>
            <a:xfrm flipH="1" flipV="1">
              <a:off x="534307" y="2612571"/>
              <a:ext cx="1213303" cy="32330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1010330" y="2536371"/>
              <a:ext cx="737280"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flipV="1">
              <a:off x="1502229" y="2536371"/>
              <a:ext cx="245382"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1747610" y="2536371"/>
              <a:ext cx="331561"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1747610" y="2612571"/>
              <a:ext cx="908504" cy="32330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1775278" y="2688771"/>
              <a:ext cx="1305379" cy="31568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1775278" y="2939143"/>
              <a:ext cx="1142093" cy="29064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1775278" y="3015343"/>
              <a:ext cx="652689"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1775278" y="3015343"/>
              <a:ext cx="138112"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flipV="1">
              <a:off x="1378970" y="3015343"/>
              <a:ext cx="396309"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flipV="1">
              <a:off x="925286" y="3004457"/>
              <a:ext cx="822326" cy="28411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grpSp>
      <p:cxnSp>
        <p:nvCxnSpPr>
          <p:cNvPr id="9" name="Straight Arrow Connector 8"/>
          <p:cNvCxnSpPr/>
          <p:nvPr/>
        </p:nvCxnSpPr>
        <p:spPr>
          <a:xfrm flipV="1">
            <a:off x="1772002" y="1793585"/>
            <a:ext cx="5898017" cy="4027714"/>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10" name="Arc 9"/>
          <p:cNvSpPr/>
          <p:nvPr/>
        </p:nvSpPr>
        <p:spPr>
          <a:xfrm>
            <a:off x="4112431" y="2196356"/>
            <a:ext cx="5225142" cy="1513114"/>
          </a:xfrm>
          <a:prstGeom prst="arc">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12" name="Straight Arrow Connector 11"/>
          <p:cNvCxnSpPr/>
          <p:nvPr/>
        </p:nvCxnSpPr>
        <p:spPr>
          <a:xfrm flipV="1">
            <a:off x="1772002" y="1793585"/>
            <a:ext cx="6507617" cy="4027714"/>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772002" y="1793585"/>
            <a:ext cx="7228114" cy="4027714"/>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772002" y="1989528"/>
            <a:ext cx="7837714" cy="3831771"/>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772002" y="2294327"/>
            <a:ext cx="8196943" cy="35269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1772001" y="1793585"/>
            <a:ext cx="8196943" cy="4027714"/>
            <a:chOff x="685800" y="2264229"/>
            <a:chExt cx="8196943" cy="4027714"/>
          </a:xfrm>
        </p:grpSpPr>
        <p:cxnSp>
          <p:nvCxnSpPr>
            <p:cNvPr id="25" name="Straight Arrow Connector 24"/>
            <p:cNvCxnSpPr/>
            <p:nvPr/>
          </p:nvCxnSpPr>
          <p:spPr>
            <a:xfrm flipV="1">
              <a:off x="685800" y="2264229"/>
              <a:ext cx="5898017" cy="4027714"/>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26" name="Arc 25"/>
            <p:cNvSpPr/>
            <p:nvPr/>
          </p:nvSpPr>
          <p:spPr>
            <a:xfrm>
              <a:off x="3026229" y="2667000"/>
              <a:ext cx="5225142" cy="1513114"/>
            </a:xfrm>
            <a:prstGeom prst="arc">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27" name="Straight Arrow Connector 26"/>
            <p:cNvCxnSpPr/>
            <p:nvPr/>
          </p:nvCxnSpPr>
          <p:spPr>
            <a:xfrm flipV="1">
              <a:off x="685800" y="2264229"/>
              <a:ext cx="6507617" cy="4027714"/>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85800" y="2264229"/>
              <a:ext cx="7228114" cy="4027714"/>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85800" y="2460172"/>
              <a:ext cx="7837714" cy="3831771"/>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85800" y="2764971"/>
              <a:ext cx="8196943" cy="35269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grpSp>
      <p:sp>
        <p:nvSpPr>
          <p:cNvPr id="42" name="Content Placeholder 2"/>
          <p:cNvSpPr>
            <a:spLocks noGrp="1"/>
          </p:cNvSpPr>
          <p:nvPr>
            <p:ph idx="1"/>
          </p:nvPr>
        </p:nvSpPr>
        <p:spPr>
          <a:xfrm>
            <a:off x="273049" y="1085852"/>
            <a:ext cx="8457293" cy="1374320"/>
          </a:xfrm>
        </p:spPr>
        <p:txBody>
          <a:bodyPr/>
          <a:lstStyle/>
          <a:p>
            <a:r>
              <a:rPr lang="en-GB" dirty="0">
                <a:solidFill>
                  <a:schemeClr val="bg1">
                    <a:lumMod val="50000"/>
                  </a:schemeClr>
                </a:solidFill>
              </a:rPr>
              <a:t>Wind parameters are mathematically derived from arc scans the same way they are from VAD scans … </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4271" y="2133600"/>
            <a:ext cx="780233" cy="3907972"/>
          </a:xfrm>
          <a:prstGeom prst="rect">
            <a:avLst/>
          </a:prstGeom>
        </p:spPr>
      </p:pic>
      <p:grpSp>
        <p:nvGrpSpPr>
          <p:cNvPr id="48" name="Group 47"/>
          <p:cNvGrpSpPr/>
          <p:nvPr/>
        </p:nvGrpSpPr>
        <p:grpSpPr>
          <a:xfrm>
            <a:off x="273052" y="2538000"/>
            <a:ext cx="2949121" cy="3309258"/>
            <a:chOff x="273050" y="2536371"/>
            <a:chExt cx="2949121" cy="3309258"/>
          </a:xfrm>
        </p:grpSpPr>
        <p:cxnSp>
          <p:nvCxnSpPr>
            <p:cNvPr id="49" name="Straight Arrow Connector 48"/>
            <p:cNvCxnSpPr/>
            <p:nvPr/>
          </p:nvCxnSpPr>
          <p:spPr>
            <a:xfrm flipH="1" flipV="1">
              <a:off x="391886" y="2873829"/>
              <a:ext cx="1355724" cy="2971800"/>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273050" y="2536371"/>
              <a:ext cx="2949121" cy="478972"/>
            </a:xfrm>
            <a:prstGeom prst="ellipse">
              <a:avLst/>
            </a:prstGeom>
            <a:noFill/>
            <a:ln w="25400">
              <a:solidFill>
                <a:schemeClr val="bg1">
                  <a:lumMod val="6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1" name="Straight Arrow Connector 50"/>
            <p:cNvCxnSpPr/>
            <p:nvPr/>
          </p:nvCxnSpPr>
          <p:spPr>
            <a:xfrm flipH="1" flipV="1">
              <a:off x="534307" y="2612571"/>
              <a:ext cx="1213303" cy="3233058"/>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1010330" y="2536371"/>
              <a:ext cx="737280" cy="3309258"/>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flipV="1">
              <a:off x="1502229" y="2536371"/>
              <a:ext cx="245382" cy="3309258"/>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1747610" y="2536371"/>
              <a:ext cx="331561" cy="3309258"/>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1747610" y="2612571"/>
              <a:ext cx="908504" cy="3233058"/>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1775278" y="2688771"/>
              <a:ext cx="1305379" cy="3156858"/>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1775278" y="2939143"/>
              <a:ext cx="1142093" cy="2906486"/>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1775278" y="3015343"/>
              <a:ext cx="652689" cy="2830286"/>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1775278" y="3015343"/>
              <a:ext cx="138112" cy="2830286"/>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1378970" y="3015343"/>
              <a:ext cx="396309" cy="2830286"/>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925286" y="3004457"/>
              <a:ext cx="822326" cy="2841172"/>
            </a:xfrm>
            <a:prstGeom prst="straightConnector1">
              <a:avLst/>
            </a:prstGeom>
            <a:ln>
              <a:solidFill>
                <a:schemeClr val="bg1">
                  <a:lumMod val="65000"/>
                </a:schemeClr>
              </a:solidFill>
              <a:prstDash val="dash"/>
              <a:tailEnd type="stealth" w="lg" len="lg"/>
            </a:ln>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003159" y="2500612"/>
            <a:ext cx="1616926" cy="369332"/>
          </a:xfrm>
          <a:prstGeom prst="rect">
            <a:avLst/>
          </a:prstGeom>
          <a:noFill/>
        </p:spPr>
        <p:txBody>
          <a:bodyPr wrap="square" rtlCol="0">
            <a:spAutoFit/>
          </a:bodyPr>
          <a:lstStyle/>
          <a:p>
            <a:pPr algn="ctr"/>
            <a:r>
              <a:rPr lang="en-GB" b="1" dirty="0">
                <a:solidFill>
                  <a:srgbClr val="FF0000"/>
                </a:solidFill>
              </a:rPr>
              <a:t>VAD scan</a:t>
            </a:r>
          </a:p>
        </p:txBody>
      </p:sp>
      <p:sp>
        <p:nvSpPr>
          <p:cNvPr id="62" name="TextBox 61"/>
          <p:cNvSpPr txBox="1"/>
          <p:nvPr/>
        </p:nvSpPr>
        <p:spPr>
          <a:xfrm>
            <a:off x="5244630" y="4191000"/>
            <a:ext cx="1616926" cy="369332"/>
          </a:xfrm>
          <a:prstGeom prst="rect">
            <a:avLst/>
          </a:prstGeom>
          <a:noFill/>
        </p:spPr>
        <p:txBody>
          <a:bodyPr wrap="square" rtlCol="0">
            <a:spAutoFit/>
          </a:bodyPr>
          <a:lstStyle/>
          <a:p>
            <a:pPr algn="ctr"/>
            <a:r>
              <a:rPr lang="en-GB" b="1" dirty="0">
                <a:solidFill>
                  <a:srgbClr val="FF0000"/>
                </a:solidFill>
              </a:rPr>
              <a:t>Arc scan</a:t>
            </a:r>
          </a:p>
        </p:txBody>
      </p:sp>
      <p:sp>
        <p:nvSpPr>
          <p:cNvPr id="63" name="TextBox 62"/>
          <p:cNvSpPr txBox="1"/>
          <p:nvPr/>
        </p:nvSpPr>
        <p:spPr>
          <a:xfrm>
            <a:off x="2041037" y="5099630"/>
            <a:ext cx="5803418" cy="954107"/>
          </a:xfrm>
          <a:prstGeom prst="rect">
            <a:avLst/>
          </a:prstGeom>
          <a:noFill/>
        </p:spPr>
        <p:txBody>
          <a:bodyPr wrap="square" rtlCol="0">
            <a:spAutoFit/>
          </a:bodyPr>
          <a:lstStyle/>
          <a:p>
            <a:pPr algn="r"/>
            <a:r>
              <a:rPr lang="en-GB" sz="1400" dirty="0">
                <a:solidFill>
                  <a:schemeClr val="bg1">
                    <a:lumMod val="50000"/>
                  </a:schemeClr>
                </a:solidFill>
              </a:rPr>
              <a:t>Arc scans replicate VAD functionality.</a:t>
            </a:r>
          </a:p>
          <a:p>
            <a:pPr algn="r"/>
            <a:r>
              <a:rPr lang="en-GB" sz="1400" dirty="0">
                <a:solidFill>
                  <a:schemeClr val="bg1">
                    <a:lumMod val="50000"/>
                  </a:schemeClr>
                </a:solidFill>
              </a:rPr>
              <a:t>(Related) PPIs survey areas with higher spatial resolution.</a:t>
            </a:r>
          </a:p>
          <a:p>
            <a:pPr algn="r"/>
            <a:r>
              <a:rPr lang="en-GB" sz="1400" dirty="0">
                <a:solidFill>
                  <a:schemeClr val="bg1">
                    <a:lumMod val="50000"/>
                  </a:schemeClr>
                </a:solidFill>
              </a:rPr>
              <a:t>The term “arc” is preferred to the historical term “sector scan” since the Doppler values at the edge rather than enclosed within the area are used.</a:t>
            </a:r>
          </a:p>
        </p:txBody>
      </p:sp>
      <p:sp>
        <p:nvSpPr>
          <p:cNvPr id="64" name="TextBox 63"/>
          <p:cNvSpPr txBox="1"/>
          <p:nvPr/>
        </p:nvSpPr>
        <p:spPr>
          <a:xfrm>
            <a:off x="7930357" y="3735645"/>
            <a:ext cx="922679" cy="369332"/>
          </a:xfrm>
          <a:prstGeom prst="rect">
            <a:avLst/>
          </a:prstGeom>
          <a:noFill/>
        </p:spPr>
        <p:txBody>
          <a:bodyPr wrap="square" rtlCol="0">
            <a:spAutoFit/>
          </a:bodyPr>
          <a:lstStyle/>
          <a:p>
            <a:pPr algn="ctr"/>
            <a:r>
              <a:rPr lang="en-GB" b="1" dirty="0">
                <a:solidFill>
                  <a:schemeClr val="bg1">
                    <a:lumMod val="50000"/>
                  </a:schemeClr>
                </a:solidFill>
              </a:rPr>
              <a:t>Mast</a:t>
            </a:r>
          </a:p>
        </p:txBody>
      </p:sp>
      <p:sp>
        <p:nvSpPr>
          <p:cNvPr id="65" name="TextBox 64"/>
          <p:cNvSpPr txBox="1"/>
          <p:nvPr/>
        </p:nvSpPr>
        <p:spPr>
          <a:xfrm>
            <a:off x="779172" y="5636633"/>
            <a:ext cx="922679" cy="369332"/>
          </a:xfrm>
          <a:prstGeom prst="rect">
            <a:avLst/>
          </a:prstGeom>
          <a:noFill/>
        </p:spPr>
        <p:txBody>
          <a:bodyPr wrap="square" rtlCol="0">
            <a:spAutoFit/>
          </a:bodyPr>
          <a:lstStyle/>
          <a:p>
            <a:pPr algn="ctr"/>
            <a:r>
              <a:rPr lang="en-GB" b="1" dirty="0" err="1">
                <a:solidFill>
                  <a:schemeClr val="bg1">
                    <a:lumMod val="50000"/>
                  </a:schemeClr>
                </a:solidFill>
              </a:rPr>
              <a:t>Lidar</a:t>
            </a:r>
            <a:endParaRPr lang="en-GB" b="1" dirty="0">
              <a:solidFill>
                <a:schemeClr val="bg1">
                  <a:lumMod val="50000"/>
                </a:schemeClr>
              </a:solidFill>
            </a:endParaRPr>
          </a:p>
        </p:txBody>
      </p:sp>
      <p:sp>
        <p:nvSpPr>
          <p:cNvPr id="81" name="Title 1"/>
          <p:cNvSpPr txBox="1">
            <a:spLocks/>
          </p:cNvSpPr>
          <p:nvPr/>
        </p:nvSpPr>
        <p:spPr>
          <a:xfrm>
            <a:off x="273050" y="405267"/>
            <a:ext cx="6838950" cy="523648"/>
          </a:xfrm>
          <a:prstGeom prst="rect">
            <a:avLst/>
          </a:prstGeom>
        </p:spPr>
        <p:txBody>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solidFill>
                  <a:schemeClr val="bg1">
                    <a:lumMod val="50000"/>
                  </a:schemeClr>
                </a:solidFill>
              </a:rPr>
              <a:t>Arc scans</a:t>
            </a:r>
          </a:p>
        </p:txBody>
      </p:sp>
    </p:spTree>
    <p:extLst>
      <p:ext uri="{BB962C8B-B14F-4D97-AF65-F5344CB8AC3E}">
        <p14:creationId xmlns:p14="http://schemas.microsoft.com/office/powerpoint/2010/main" val="73380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6"/>
                                        </p:tgtEl>
                                      </p:cBhvr>
                                    </p:animEffect>
                                    <p:set>
                                      <p:cBhvr>
                                        <p:cTn id="25" dur="1" fill="hold">
                                          <p:stCondLst>
                                            <p:cond delay="499"/>
                                          </p:stCondLst>
                                        </p:cTn>
                                        <p:tgtEl>
                                          <p:spTgt spid="6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par>
                                <p:cTn id="46" presetID="10" presetClass="exit" presetSubtype="0" fill="hold"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par>
                                <p:cTn id="53" presetID="10" presetClass="exit" presetSubtype="0" fill="hold" nodeType="with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par>
                                <p:cTn id="60" presetID="10" presetClass="exit" presetSubtype="0" fill="hold"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par>
                          <p:cTn id="63" fill="hold">
                            <p:stCondLst>
                              <p:cond delay="2500"/>
                            </p:stCondLst>
                            <p:childTnLst>
                              <p:par>
                                <p:cTn id="64" presetID="22" presetClass="entr" presetSubtype="8"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par>
                                <p:cTn id="67" presetID="10" presetClass="exit" presetSubtype="0" fill="hold" nodeType="withEffect">
                                  <p:stCondLst>
                                    <p:cond delay="0"/>
                                  </p:stCondLst>
                                  <p:childTnLst>
                                    <p:animEffect transition="out" filter="fade">
                                      <p:cBhvr>
                                        <p:cTn id="68" dur="500"/>
                                        <p:tgtEl>
                                          <p:spTgt spid="14"/>
                                        </p:tgtEl>
                                      </p:cBhvr>
                                    </p:animEffect>
                                    <p:set>
                                      <p:cBhvr>
                                        <p:cTn id="69" dur="1" fill="hold">
                                          <p:stCondLst>
                                            <p:cond delay="499"/>
                                          </p:stCondLst>
                                        </p:cTn>
                                        <p:tgtEl>
                                          <p:spTgt spid="14"/>
                                        </p:tgtEl>
                                        <p:attrNameLst>
                                          <p:attrName>style.visibility</p:attrName>
                                        </p:attrNameLst>
                                      </p:cBhvr>
                                      <p:to>
                                        <p:strVal val="hidden"/>
                                      </p:to>
                                    </p:set>
                                  </p:childTnLst>
                                </p:cTn>
                              </p:par>
                            </p:childTnLst>
                          </p:cTn>
                        </p:par>
                        <p:par>
                          <p:cTn id="70" fill="hold">
                            <p:stCondLst>
                              <p:cond delay="3000"/>
                            </p:stCondLst>
                            <p:childTnLst>
                              <p:par>
                                <p:cTn id="71" presetID="10" presetClass="exit" presetSubtype="0" fill="hold" nodeType="afterEffect">
                                  <p:stCondLst>
                                    <p:cond delay="0"/>
                                  </p:stCondLst>
                                  <p:childTnLst>
                                    <p:animEffect transition="out" filter="fade">
                                      <p:cBhvr>
                                        <p:cTn id="72" dur="500"/>
                                        <p:tgtEl>
                                          <p:spTgt spid="15"/>
                                        </p:tgtEl>
                                      </p:cBhvr>
                                    </p:animEffect>
                                    <p:set>
                                      <p:cBhvr>
                                        <p:cTn id="73" dur="1" fill="hold">
                                          <p:stCondLst>
                                            <p:cond delay="499"/>
                                          </p:stCondLst>
                                        </p:cTn>
                                        <p:tgtEl>
                                          <p:spTgt spid="15"/>
                                        </p:tgtEl>
                                        <p:attrNameLst>
                                          <p:attrName>style.visibility</p:attrName>
                                        </p:attrNameLst>
                                      </p:cBhvr>
                                      <p:to>
                                        <p:strVal val="hidden"/>
                                      </p:to>
                                    </p:se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10" grpId="0" animBg="1"/>
      <p:bldP spid="8" grpId="0"/>
      <p:bldP spid="8" grpId="1"/>
      <p:bldP spid="62" grpId="0"/>
      <p:bldP spid="63" grpId="0"/>
      <p:bldP spid="64"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4715" y="1517337"/>
            <a:ext cx="8394492" cy="3785652"/>
          </a:xfrm>
          <a:prstGeom prst="rect">
            <a:avLst/>
          </a:prstGeom>
        </p:spPr>
        <p:txBody>
          <a:bodyPr wrap="square">
            <a:spAutoFit/>
          </a:bodyPr>
          <a:lstStyle/>
          <a:p>
            <a:r>
              <a:rPr lang="en-GB" sz="2000" dirty="0">
                <a:solidFill>
                  <a:schemeClr val="bg1">
                    <a:lumMod val="50000"/>
                  </a:schemeClr>
                </a:solidFill>
              </a:rPr>
              <a:t>The IEA Wind Energy Task 32 is adopting a "use case" framework for describing the application of </a:t>
            </a:r>
            <a:r>
              <a:rPr lang="en-GB" sz="2000" dirty="0" err="1">
                <a:solidFill>
                  <a:schemeClr val="bg1">
                    <a:lumMod val="50000"/>
                  </a:schemeClr>
                </a:solidFill>
              </a:rPr>
              <a:t>lidar</a:t>
            </a:r>
            <a:r>
              <a:rPr lang="en-GB" sz="2000" dirty="0">
                <a:solidFill>
                  <a:schemeClr val="bg1">
                    <a:lumMod val="50000"/>
                  </a:schemeClr>
                </a:solidFill>
              </a:rPr>
              <a:t> in wind energy assessments to ensure well-documented measurement techniques applied in a manner that is fit-for-purpose with the degree of consistency required for investor confidence</a:t>
            </a:r>
          </a:p>
          <a:p>
            <a:endParaRPr lang="en-GB" sz="2000" dirty="0">
              <a:solidFill>
                <a:schemeClr val="bg1">
                  <a:lumMod val="50000"/>
                </a:schemeClr>
              </a:solidFill>
            </a:endParaRPr>
          </a:p>
          <a:p>
            <a:r>
              <a:rPr lang="en-GB" sz="2000" dirty="0">
                <a:solidFill>
                  <a:schemeClr val="bg1">
                    <a:lumMod val="50000"/>
                  </a:schemeClr>
                </a:solidFill>
              </a:rPr>
              <a:t>A use case considers three things</a:t>
            </a:r>
          </a:p>
          <a:p>
            <a:pPr marL="285737" indent="-285737">
              <a:buFont typeface="Arial" panose="020B0604020202020204" pitchFamily="34" charset="0"/>
              <a:buChar char="•"/>
            </a:pPr>
            <a:r>
              <a:rPr lang="en-GB" sz="2000" b="1" dirty="0">
                <a:solidFill>
                  <a:schemeClr val="bg1">
                    <a:lumMod val="50000"/>
                  </a:schemeClr>
                </a:solidFill>
              </a:rPr>
              <a:t>Data requirements: </a:t>
            </a:r>
            <a:r>
              <a:rPr lang="en-GB" sz="2000" dirty="0">
                <a:solidFill>
                  <a:schemeClr val="bg1">
                    <a:lumMod val="50000"/>
                  </a:schemeClr>
                </a:solidFill>
              </a:rPr>
              <a:t>articulated without reference to the capabilities of the possible methods that are available to fulfil them. </a:t>
            </a:r>
          </a:p>
          <a:p>
            <a:pPr marL="285737" indent="-285737">
              <a:buFont typeface="Arial" panose="020B0604020202020204" pitchFamily="34" charset="0"/>
              <a:buChar char="•"/>
            </a:pPr>
            <a:r>
              <a:rPr lang="en-GB" sz="2000" b="1" dirty="0">
                <a:solidFill>
                  <a:schemeClr val="bg1">
                    <a:lumMod val="50000"/>
                  </a:schemeClr>
                </a:solidFill>
              </a:rPr>
              <a:t>Measurement method: </a:t>
            </a:r>
            <a:r>
              <a:rPr lang="en-GB" sz="2000" dirty="0">
                <a:solidFill>
                  <a:schemeClr val="bg1">
                    <a:lumMod val="50000"/>
                  </a:schemeClr>
                </a:solidFill>
              </a:rPr>
              <a:t>there are multiple options available whose suitability depends upon the data requirements that are being fulfilled. </a:t>
            </a:r>
          </a:p>
          <a:p>
            <a:pPr marL="285737" indent="-285737">
              <a:buFont typeface="Arial" panose="020B0604020202020204" pitchFamily="34" charset="0"/>
              <a:buChar char="•"/>
            </a:pPr>
            <a:r>
              <a:rPr lang="en-GB" sz="2000" b="1" dirty="0">
                <a:solidFill>
                  <a:schemeClr val="bg1">
                    <a:lumMod val="50000"/>
                  </a:schemeClr>
                </a:solidFill>
              </a:rPr>
              <a:t>Situation: </a:t>
            </a:r>
            <a:r>
              <a:rPr lang="en-GB" sz="2000" dirty="0">
                <a:solidFill>
                  <a:schemeClr val="bg1">
                    <a:lumMod val="50000"/>
                  </a:schemeClr>
                </a:solidFill>
              </a:rPr>
              <a:t>the performance of a particular method may depend upon the circumstances in which it is deployed.</a:t>
            </a:r>
          </a:p>
        </p:txBody>
      </p:sp>
      <p:sp>
        <p:nvSpPr>
          <p:cNvPr id="3" name="Title 1"/>
          <p:cNvSpPr>
            <a:spLocks noGrp="1"/>
          </p:cNvSpPr>
          <p:nvPr>
            <p:ph type="title"/>
          </p:nvPr>
        </p:nvSpPr>
        <p:spPr>
          <a:xfrm>
            <a:off x="434715" y="443898"/>
            <a:ext cx="9118600" cy="398463"/>
          </a:xfrm>
        </p:spPr>
        <p:txBody>
          <a:bodyPr/>
          <a:lstStyle/>
          <a:p>
            <a:r>
              <a:rPr lang="en-GB" b="1" dirty="0"/>
              <a:t>IEA Use Cases</a:t>
            </a:r>
          </a:p>
        </p:txBody>
      </p:sp>
    </p:spTree>
    <p:extLst>
      <p:ext uri="{BB962C8B-B14F-4D97-AF65-F5344CB8AC3E}">
        <p14:creationId xmlns:p14="http://schemas.microsoft.com/office/powerpoint/2010/main" val="112737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17457" y="5787497"/>
            <a:ext cx="7540283" cy="646331"/>
          </a:xfrm>
          <a:prstGeom prst="rect">
            <a:avLst/>
          </a:prstGeom>
        </p:spPr>
        <p:txBody>
          <a:bodyPr wrap="square">
            <a:spAutoFit/>
          </a:bodyPr>
          <a:lstStyle/>
          <a:p>
            <a:r>
              <a:rPr lang="en-GB" dirty="0">
                <a:solidFill>
                  <a:schemeClr val="bg1">
                    <a:lumMod val="50000"/>
                  </a:schemeClr>
                </a:solidFill>
              </a:rPr>
              <a:t>Clifton, A. et al., IEA Wind Energy Task 32 </a:t>
            </a:r>
            <a:r>
              <a:rPr lang="en-GB" i="1" dirty="0">
                <a:solidFill>
                  <a:schemeClr val="bg1">
                    <a:lumMod val="50000"/>
                  </a:schemeClr>
                </a:solidFill>
              </a:rPr>
              <a:t>Remote Sensing of Complex Flows by Doppler Wind Lidar: Issues and Preliminary Recommendations</a:t>
            </a:r>
            <a:r>
              <a:rPr lang="en-GB" dirty="0">
                <a:solidFill>
                  <a:schemeClr val="bg1">
                    <a:lumMod val="50000"/>
                  </a:schemeClr>
                </a:solidFill>
              </a:rPr>
              <a:t>, NREL, 2015</a:t>
            </a:r>
          </a:p>
        </p:txBody>
      </p:sp>
      <p:sp>
        <p:nvSpPr>
          <p:cNvPr id="4" name="Freeform 3"/>
          <p:cNvSpPr/>
          <p:nvPr/>
        </p:nvSpPr>
        <p:spPr>
          <a:xfrm>
            <a:off x="2328216" y="1058585"/>
            <a:ext cx="4504299" cy="4504299"/>
          </a:xfrm>
          <a:custGeom>
            <a:avLst/>
            <a:gdLst>
              <a:gd name="connsiteX0" fmla="*/ 2252149 w 4504299"/>
              <a:gd name="connsiteY0" fmla="*/ 0 h 4504299"/>
              <a:gd name="connsiteX1" fmla="*/ 4202568 w 4504299"/>
              <a:gd name="connsiteY1" fmla="*/ 1126075 h 4504299"/>
              <a:gd name="connsiteX2" fmla="*/ 4202568 w 4504299"/>
              <a:gd name="connsiteY2" fmla="*/ 3378225 h 4504299"/>
              <a:gd name="connsiteX3" fmla="*/ 2252150 w 4504299"/>
              <a:gd name="connsiteY3" fmla="*/ 2252150 h 4504299"/>
              <a:gd name="connsiteX4" fmla="*/ 2252149 w 4504299"/>
              <a:gd name="connsiteY4" fmla="*/ 0 h 450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4299" h="4504299">
                <a:moveTo>
                  <a:pt x="2252149" y="0"/>
                </a:moveTo>
                <a:cubicBezTo>
                  <a:pt x="3056765" y="0"/>
                  <a:pt x="3800260" y="429257"/>
                  <a:pt x="4202568" y="1126075"/>
                </a:cubicBezTo>
                <a:cubicBezTo>
                  <a:pt x="4604876" y="1822893"/>
                  <a:pt x="4604876" y="2681407"/>
                  <a:pt x="4202568" y="3378225"/>
                </a:cubicBezTo>
                <a:lnTo>
                  <a:pt x="2252150" y="2252150"/>
                </a:lnTo>
                <a:cubicBezTo>
                  <a:pt x="2252150" y="1501433"/>
                  <a:pt x="2252149" y="750717"/>
                  <a:pt x="2252149" y="0"/>
                </a:cubicBez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396733" tIns="977343" rIns="544608" bIns="2232111" numCol="1" spcCol="1270" anchor="ctr" anchorCtr="0">
            <a:noAutofit/>
          </a:bodyPr>
          <a:lstStyle/>
          <a:p>
            <a:pPr algn="ctr" defTabSz="800060">
              <a:lnSpc>
                <a:spcPct val="90000"/>
              </a:lnSpc>
              <a:spcBef>
                <a:spcPct val="0"/>
              </a:spcBef>
              <a:spcAft>
                <a:spcPct val="35000"/>
              </a:spcAft>
            </a:pPr>
            <a:r>
              <a:rPr lang="en-US" b="1" dirty="0"/>
              <a:t>Measurement method</a:t>
            </a:r>
          </a:p>
        </p:txBody>
      </p:sp>
      <p:sp>
        <p:nvSpPr>
          <p:cNvPr id="5" name="Freeform 4"/>
          <p:cNvSpPr/>
          <p:nvPr/>
        </p:nvSpPr>
        <p:spPr>
          <a:xfrm>
            <a:off x="2235449" y="1219453"/>
            <a:ext cx="4504299" cy="4504299"/>
          </a:xfrm>
          <a:custGeom>
            <a:avLst/>
            <a:gdLst>
              <a:gd name="connsiteX0" fmla="*/ 4202568 w 4504299"/>
              <a:gd name="connsiteY0" fmla="*/ 3378224 h 4504299"/>
              <a:gd name="connsiteX1" fmla="*/ 2252149 w 4504299"/>
              <a:gd name="connsiteY1" fmla="*/ 4504299 h 4504299"/>
              <a:gd name="connsiteX2" fmla="*/ 301730 w 4504299"/>
              <a:gd name="connsiteY2" fmla="*/ 3378224 h 4504299"/>
              <a:gd name="connsiteX3" fmla="*/ 2252150 w 4504299"/>
              <a:gd name="connsiteY3" fmla="*/ 2252150 h 4504299"/>
              <a:gd name="connsiteX4" fmla="*/ 4202568 w 4504299"/>
              <a:gd name="connsiteY4" fmla="*/ 3378224 h 450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4299" h="4504299">
                <a:moveTo>
                  <a:pt x="4202568" y="3378224"/>
                </a:moveTo>
                <a:cubicBezTo>
                  <a:pt x="3800260" y="4075042"/>
                  <a:pt x="3056765" y="4504299"/>
                  <a:pt x="2252149" y="4504299"/>
                </a:cubicBezTo>
                <a:cubicBezTo>
                  <a:pt x="1447533" y="4504299"/>
                  <a:pt x="704038" y="4075042"/>
                  <a:pt x="301730" y="3378224"/>
                </a:cubicBezTo>
                <a:lnTo>
                  <a:pt x="2252150" y="2252150"/>
                </a:lnTo>
                <a:lnTo>
                  <a:pt x="4202568" y="3378224"/>
                </a:lnTo>
                <a:close/>
              </a:path>
            </a:pathLst>
          </a:cu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95312" tIns="2945293" rIns="1041691" bIns="425029" numCol="1" spcCol="1270" anchor="ctr" anchorCtr="0">
            <a:noAutofit/>
          </a:bodyPr>
          <a:lstStyle/>
          <a:p>
            <a:pPr algn="ctr" defTabSz="800060">
              <a:lnSpc>
                <a:spcPct val="90000"/>
              </a:lnSpc>
              <a:spcBef>
                <a:spcPct val="0"/>
              </a:spcBef>
              <a:spcAft>
                <a:spcPct val="35000"/>
              </a:spcAft>
            </a:pPr>
            <a:r>
              <a:rPr lang="en-US" b="1" dirty="0"/>
              <a:t>Data acquisition situation</a:t>
            </a:r>
          </a:p>
        </p:txBody>
      </p:sp>
      <p:sp>
        <p:nvSpPr>
          <p:cNvPr id="6" name="Freeform 5"/>
          <p:cNvSpPr/>
          <p:nvPr/>
        </p:nvSpPr>
        <p:spPr>
          <a:xfrm>
            <a:off x="2142681" y="1058585"/>
            <a:ext cx="4504299" cy="4504299"/>
          </a:xfrm>
          <a:custGeom>
            <a:avLst/>
            <a:gdLst>
              <a:gd name="connsiteX0" fmla="*/ 301731 w 4504299"/>
              <a:gd name="connsiteY0" fmla="*/ 3378224 h 4504299"/>
              <a:gd name="connsiteX1" fmla="*/ 301731 w 4504299"/>
              <a:gd name="connsiteY1" fmla="*/ 1126074 h 4504299"/>
              <a:gd name="connsiteX2" fmla="*/ 2252150 w 4504299"/>
              <a:gd name="connsiteY2" fmla="*/ -1 h 4504299"/>
              <a:gd name="connsiteX3" fmla="*/ 2252150 w 4504299"/>
              <a:gd name="connsiteY3" fmla="*/ 2252150 h 4504299"/>
              <a:gd name="connsiteX4" fmla="*/ 301731 w 4504299"/>
              <a:gd name="connsiteY4" fmla="*/ 3378224 h 450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4299" h="4504299">
                <a:moveTo>
                  <a:pt x="301731" y="3378224"/>
                </a:moveTo>
                <a:cubicBezTo>
                  <a:pt x="-100577" y="2681406"/>
                  <a:pt x="-100577" y="1822892"/>
                  <a:pt x="301731" y="1126074"/>
                </a:cubicBezTo>
                <a:cubicBezTo>
                  <a:pt x="704039" y="429256"/>
                  <a:pt x="1447534" y="-1"/>
                  <a:pt x="2252150" y="-1"/>
                </a:cubicBezTo>
                <a:lnTo>
                  <a:pt x="2252150" y="2252150"/>
                </a:lnTo>
                <a:lnTo>
                  <a:pt x="301731" y="3378224"/>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44608" tIns="977343" rIns="2396733" bIns="2232111" numCol="1" spcCol="1270" anchor="ctr" anchorCtr="0">
            <a:noAutofit/>
          </a:bodyPr>
          <a:lstStyle/>
          <a:p>
            <a:pPr algn="ctr" defTabSz="800060">
              <a:lnSpc>
                <a:spcPct val="90000"/>
              </a:lnSpc>
              <a:spcBef>
                <a:spcPct val="0"/>
              </a:spcBef>
              <a:spcAft>
                <a:spcPct val="35000"/>
              </a:spcAft>
            </a:pPr>
            <a:r>
              <a:rPr lang="en-US" b="1" dirty="0"/>
              <a:t>Data requirements</a:t>
            </a:r>
          </a:p>
        </p:txBody>
      </p:sp>
      <p:sp>
        <p:nvSpPr>
          <p:cNvPr id="10" name="Title 1"/>
          <p:cNvSpPr>
            <a:spLocks noGrp="1"/>
          </p:cNvSpPr>
          <p:nvPr>
            <p:ph type="title"/>
          </p:nvPr>
        </p:nvSpPr>
        <p:spPr>
          <a:xfrm>
            <a:off x="434715" y="443898"/>
            <a:ext cx="9118600" cy="398463"/>
          </a:xfrm>
        </p:spPr>
        <p:txBody>
          <a:bodyPr/>
          <a:lstStyle/>
          <a:p>
            <a:r>
              <a:rPr lang="en-GB" b="1" dirty="0"/>
              <a:t>IEA Task 32 Lidar Use Cases</a:t>
            </a:r>
          </a:p>
        </p:txBody>
      </p:sp>
    </p:spTree>
    <p:extLst>
      <p:ext uri="{BB962C8B-B14F-4D97-AF65-F5344CB8AC3E}">
        <p14:creationId xmlns:p14="http://schemas.microsoft.com/office/powerpoint/2010/main" val="214385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78589015"/>
              </p:ext>
            </p:extLst>
          </p:nvPr>
        </p:nvGraphicFramePr>
        <p:xfrm>
          <a:off x="648383" y="742186"/>
          <a:ext cx="7678420" cy="5362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a:spLocks noGrp="1"/>
          </p:cNvSpPr>
          <p:nvPr>
            <p:ph type="title"/>
          </p:nvPr>
        </p:nvSpPr>
        <p:spPr>
          <a:xfrm>
            <a:off x="434715" y="443898"/>
            <a:ext cx="9118600" cy="398463"/>
          </a:xfrm>
        </p:spPr>
        <p:txBody>
          <a:bodyPr/>
          <a:lstStyle/>
          <a:p>
            <a:r>
              <a:rPr lang="en-GB" b="1" dirty="0"/>
              <a:t>IEA Task 32 Lidar Use Cases</a:t>
            </a:r>
          </a:p>
        </p:txBody>
      </p:sp>
    </p:spTree>
    <p:extLst>
      <p:ext uri="{BB962C8B-B14F-4D97-AF65-F5344CB8AC3E}">
        <p14:creationId xmlns:p14="http://schemas.microsoft.com/office/powerpoint/2010/main" val="88013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51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29" y="2021341"/>
            <a:ext cx="5742215" cy="4306662"/>
          </a:xfrm>
          <a:prstGeom prst="rect">
            <a:avLst/>
          </a:prstGeom>
        </p:spPr>
      </p:pic>
      <p:sp>
        <p:nvSpPr>
          <p:cNvPr id="3" name="Content Placeholder 2"/>
          <p:cNvSpPr>
            <a:spLocks noGrp="1"/>
          </p:cNvSpPr>
          <p:nvPr>
            <p:ph idx="1"/>
          </p:nvPr>
        </p:nvSpPr>
        <p:spPr>
          <a:xfrm>
            <a:off x="273049" y="1085852"/>
            <a:ext cx="8685894" cy="1374320"/>
          </a:xfrm>
        </p:spPr>
        <p:txBody>
          <a:bodyPr/>
          <a:lstStyle/>
          <a:p>
            <a:r>
              <a:rPr lang="en-GB" dirty="0">
                <a:solidFill>
                  <a:schemeClr val="bg1">
                    <a:lumMod val="50000"/>
                  </a:schemeClr>
                </a:solidFill>
              </a:rPr>
              <a:t>Arc scans measurements can be compared to a standard IEC compliant met mast as one would with VAD scan measurements </a:t>
            </a:r>
          </a:p>
        </p:txBody>
      </p:sp>
      <p:cxnSp>
        <p:nvCxnSpPr>
          <p:cNvPr id="5" name="Straight Arrow Connector 4"/>
          <p:cNvCxnSpPr/>
          <p:nvPr/>
        </p:nvCxnSpPr>
        <p:spPr>
          <a:xfrm flipV="1">
            <a:off x="3526972" y="2895600"/>
            <a:ext cx="1094014" cy="1660074"/>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526972" y="2895600"/>
            <a:ext cx="1458685"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526972" y="2895600"/>
            <a:ext cx="1817914"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526972" y="2895600"/>
            <a:ext cx="2188028"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3526972" y="2895600"/>
            <a:ext cx="2590800"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526972" y="2895600"/>
            <a:ext cx="2950028"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526972" y="2895600"/>
            <a:ext cx="3374571"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3510643" y="3434445"/>
            <a:ext cx="1137557"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3510643" y="3434445"/>
            <a:ext cx="1475014"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510643" y="3434445"/>
            <a:ext cx="1817914"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3510643" y="3434445"/>
            <a:ext cx="2188028"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3510643" y="3434445"/>
            <a:ext cx="2590800"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3510643" y="3434445"/>
            <a:ext cx="2950028"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3510643" y="3434445"/>
            <a:ext cx="3374571"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525736" y="2895600"/>
            <a:ext cx="2375807" cy="0"/>
          </a:xfrm>
          <a:prstGeom prst="line">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4527096" y="3423559"/>
            <a:ext cx="2375807" cy="0"/>
          </a:xfrm>
          <a:prstGeom prst="line">
            <a:avLst/>
          </a:prstGeom>
          <a:ln>
            <a:solidFill>
              <a:srgbClr val="FF0000"/>
            </a:solidFill>
            <a:prstDash val="dash"/>
            <a:headEnd type="stealth" w="lg" len="lg"/>
          </a:ln>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3510643" y="2895600"/>
            <a:ext cx="3392260" cy="1660074"/>
            <a:chOff x="3510643" y="2895600"/>
            <a:chExt cx="3392260" cy="1660074"/>
          </a:xfrm>
        </p:grpSpPr>
        <p:cxnSp>
          <p:nvCxnSpPr>
            <p:cNvPr id="159" name="Straight Arrow Connector 158"/>
            <p:cNvCxnSpPr/>
            <p:nvPr/>
          </p:nvCxnSpPr>
          <p:spPr>
            <a:xfrm flipV="1">
              <a:off x="3526972" y="2895600"/>
              <a:ext cx="1094014" cy="1660074"/>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V="1">
              <a:off x="3526972" y="2895600"/>
              <a:ext cx="1458685"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3526972" y="2895600"/>
              <a:ext cx="1817914"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3526972" y="2895600"/>
              <a:ext cx="2188028"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flipV="1">
              <a:off x="3526972" y="2895600"/>
              <a:ext cx="2590800"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3526972" y="2895600"/>
              <a:ext cx="2950028"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3526972" y="2895600"/>
              <a:ext cx="3374571" cy="16600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V="1">
              <a:off x="3510643" y="3434445"/>
              <a:ext cx="1137557"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V="1">
              <a:off x="3510643" y="3434445"/>
              <a:ext cx="1475014"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3510643" y="3434445"/>
              <a:ext cx="1817914"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3510643" y="3434445"/>
              <a:ext cx="2188028"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V="1">
              <a:off x="3510643" y="3434445"/>
              <a:ext cx="2590800"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V="1">
              <a:off x="3510643" y="3434445"/>
              <a:ext cx="2950028"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flipV="1">
              <a:off x="3510643" y="3434445"/>
              <a:ext cx="3374571" cy="1121229"/>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4525736" y="2895600"/>
              <a:ext cx="2375807" cy="0"/>
            </a:xfrm>
            <a:prstGeom prst="line">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4527096" y="3423559"/>
              <a:ext cx="2375807" cy="0"/>
            </a:xfrm>
            <a:prstGeom prst="line">
              <a:avLst/>
            </a:prstGeom>
            <a:ln>
              <a:solidFill>
                <a:srgbClr val="FF0000"/>
              </a:solidFill>
              <a:prstDash val="dash"/>
              <a:headEnd type="stealth" w="lg" len="lg"/>
            </a:ln>
          </p:spPr>
          <p:style>
            <a:lnRef idx="2">
              <a:schemeClr val="accent1"/>
            </a:lnRef>
            <a:fillRef idx="0">
              <a:schemeClr val="accent1"/>
            </a:fillRef>
            <a:effectRef idx="1">
              <a:schemeClr val="accent1"/>
            </a:effectRef>
            <a:fontRef idx="minor">
              <a:schemeClr val="tx1"/>
            </a:fontRef>
          </p:style>
        </p:cxnSp>
      </p:grpSp>
      <p:cxnSp>
        <p:nvCxnSpPr>
          <p:cNvPr id="126" name="Straight Connector 125"/>
          <p:cNvCxnSpPr/>
          <p:nvPr/>
        </p:nvCxnSpPr>
        <p:spPr>
          <a:xfrm>
            <a:off x="6885214" y="2895600"/>
            <a:ext cx="0" cy="1371600"/>
          </a:xfrm>
          <a:prstGeom prst="line">
            <a:avLst/>
          </a:prstGeom>
          <a:ln>
            <a:solidFill>
              <a:schemeClr val="tx1"/>
            </a:solidFill>
            <a:prstDash val="dash"/>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6477000" y="3423558"/>
            <a:ext cx="0" cy="843641"/>
          </a:xfrm>
          <a:prstGeom prst="line">
            <a:avLst/>
          </a:prstGeom>
          <a:ln>
            <a:solidFill>
              <a:schemeClr val="tx1"/>
            </a:solidFill>
            <a:prstDash val="dash"/>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rot="16200000">
            <a:off x="6276005" y="3660712"/>
            <a:ext cx="603050" cy="369332"/>
          </a:xfrm>
          <a:prstGeom prst="rect">
            <a:avLst/>
          </a:prstGeom>
          <a:noFill/>
        </p:spPr>
        <p:txBody>
          <a:bodyPr wrap="none" rtlCol="0">
            <a:spAutoFit/>
          </a:bodyPr>
          <a:lstStyle/>
          <a:p>
            <a:r>
              <a:rPr lang="en-GB" dirty="0"/>
              <a:t>30m</a:t>
            </a:r>
          </a:p>
        </p:txBody>
      </p:sp>
      <p:sp>
        <p:nvSpPr>
          <p:cNvPr id="181" name="TextBox 180"/>
          <p:cNvSpPr txBox="1"/>
          <p:nvPr/>
        </p:nvSpPr>
        <p:spPr>
          <a:xfrm rot="16200000">
            <a:off x="6738926" y="3359187"/>
            <a:ext cx="603050" cy="369332"/>
          </a:xfrm>
          <a:prstGeom prst="rect">
            <a:avLst/>
          </a:prstGeom>
          <a:noFill/>
        </p:spPr>
        <p:txBody>
          <a:bodyPr wrap="none" rtlCol="0">
            <a:spAutoFit/>
          </a:bodyPr>
          <a:lstStyle/>
          <a:p>
            <a:r>
              <a:rPr lang="en-GB" dirty="0"/>
              <a:t>50m</a:t>
            </a:r>
          </a:p>
        </p:txBody>
      </p:sp>
      <p:sp>
        <p:nvSpPr>
          <p:cNvPr id="43"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t>Calibration</a:t>
            </a:r>
          </a:p>
        </p:txBody>
      </p:sp>
    </p:spTree>
    <p:extLst>
      <p:ext uri="{BB962C8B-B14F-4D97-AF65-F5344CB8AC3E}">
        <p14:creationId xmlns:p14="http://schemas.microsoft.com/office/powerpoint/2010/main" val="295488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22" presetClass="entr" presetSubtype="8" fill="hold" nodeType="with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wipe(left)">
                                      <p:cBhvr>
                                        <p:cTn id="14" dur="500"/>
                                        <p:tgtEl>
                                          <p:spTgt spid="124"/>
                                        </p:tgtEl>
                                      </p:cBhvr>
                                    </p:animEffect>
                                  </p:childTnLst>
                                </p:cTn>
                              </p:par>
                              <p:par>
                                <p:cTn id="15" presetID="10" presetClass="exit" presetSubtype="0" fill="hold" nodeType="with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10" presetClass="exit" presetSubtype="0" fill="hold"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10" presetClass="exit" presetSubtype="0" fill="hold"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par>
                          <p:cTn id="39" fill="hold">
                            <p:stCondLst>
                              <p:cond delay="2500"/>
                            </p:stCondLst>
                            <p:childTnLst>
                              <p:par>
                                <p:cTn id="40" presetID="22" presetClass="entr" presetSubtype="4"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10" presetClass="exit" presetSubtype="0" fill="hold"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par>
                          <p:cTn id="46" fill="hold">
                            <p:stCondLst>
                              <p:cond delay="3000"/>
                            </p:stCondLst>
                            <p:childTnLst>
                              <p:par>
                                <p:cTn id="47" presetID="22" presetClass="entr" presetSubtype="4"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00"/>
                                        <p:tgtEl>
                                          <p:spTgt spid="13"/>
                                        </p:tgtEl>
                                      </p:cBhvr>
                                    </p:animEffect>
                                  </p:childTnLst>
                                </p:cTn>
                              </p:par>
                              <p:par>
                                <p:cTn id="50" presetID="10" presetClass="exit" presetSubtype="0" fill="hold" nodeType="with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down)">
                                      <p:cBhvr>
                                        <p:cTn id="56" dur="500"/>
                                        <p:tgtEl>
                                          <p:spTgt spid="98"/>
                                        </p:tgtEl>
                                      </p:cBhvr>
                                    </p:animEffect>
                                  </p:childTnLst>
                                </p:cTn>
                              </p:par>
                              <p:par>
                                <p:cTn id="57" presetID="10" presetClass="exit" presetSubtype="0" fill="hold" nodeType="withEffect">
                                  <p:stCondLst>
                                    <p:cond delay="0"/>
                                  </p:stCondLst>
                                  <p:childTnLst>
                                    <p:animEffect transition="out" filter="fade">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childTnLst>
                          </p:cTn>
                        </p:par>
                        <p:par>
                          <p:cTn id="60" fill="hold">
                            <p:stCondLst>
                              <p:cond delay="4000"/>
                            </p:stCondLst>
                            <p:childTnLst>
                              <p:par>
                                <p:cTn id="61" presetID="22" presetClass="entr" presetSubtype="4"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down)">
                                      <p:cBhvr>
                                        <p:cTn id="63" dur="500"/>
                                        <p:tgtEl>
                                          <p:spTgt spid="97"/>
                                        </p:tgtEl>
                                      </p:cBhvr>
                                    </p:animEffec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22" presetClass="entr" presetSubtype="2" fill="hold" nodeType="withEffect">
                                  <p:stCondLst>
                                    <p:cond delay="0"/>
                                  </p:stCondLst>
                                  <p:childTnLst>
                                    <p:set>
                                      <p:cBhvr>
                                        <p:cTn id="68" dur="1" fill="hold">
                                          <p:stCondLst>
                                            <p:cond delay="0"/>
                                          </p:stCondLst>
                                        </p:cTn>
                                        <p:tgtEl>
                                          <p:spTgt spid="157"/>
                                        </p:tgtEl>
                                        <p:attrNameLst>
                                          <p:attrName>style.visibility</p:attrName>
                                        </p:attrNameLst>
                                      </p:cBhvr>
                                      <p:to>
                                        <p:strVal val="visible"/>
                                      </p:to>
                                    </p:set>
                                    <p:animEffect transition="in" filter="wipe(right)">
                                      <p:cBhvr>
                                        <p:cTn id="69" dur="500"/>
                                        <p:tgtEl>
                                          <p:spTgt spid="157"/>
                                        </p:tgtEl>
                                      </p:cBhvr>
                                    </p:animEffect>
                                  </p:childTnLst>
                                </p:cTn>
                              </p:par>
                              <p:par>
                                <p:cTn id="70" presetID="10" presetClass="exit" presetSubtype="0" fill="hold" nodeType="withEffect">
                                  <p:stCondLst>
                                    <p:cond delay="0"/>
                                  </p:stCondLst>
                                  <p:childTnLst>
                                    <p:animEffect transition="out" filter="fade">
                                      <p:cBhvr>
                                        <p:cTn id="71" dur="500"/>
                                        <p:tgtEl>
                                          <p:spTgt spid="124"/>
                                        </p:tgtEl>
                                      </p:cBhvr>
                                    </p:animEffect>
                                    <p:set>
                                      <p:cBhvr>
                                        <p:cTn id="72" dur="1" fill="hold">
                                          <p:stCondLst>
                                            <p:cond delay="499"/>
                                          </p:stCondLst>
                                        </p:cTn>
                                        <p:tgtEl>
                                          <p:spTgt spid="124"/>
                                        </p:tgtEl>
                                        <p:attrNameLst>
                                          <p:attrName>style.visibility</p:attrName>
                                        </p:attrNameLst>
                                      </p:cBhvr>
                                      <p:to>
                                        <p:strVal val="hidden"/>
                                      </p:to>
                                    </p:set>
                                  </p:childTnLst>
                                </p:cTn>
                              </p:par>
                            </p:childTnLst>
                          </p:cTn>
                        </p:par>
                        <p:par>
                          <p:cTn id="73" fill="hold">
                            <p:stCondLst>
                              <p:cond delay="4500"/>
                            </p:stCondLst>
                            <p:childTnLst>
                              <p:par>
                                <p:cTn id="74" presetID="22" presetClass="entr" presetSubtype="4" fill="hold" nodeType="afterEffect">
                                  <p:stCondLst>
                                    <p:cond delay="0"/>
                                  </p:stCondLst>
                                  <p:childTnLst>
                                    <p:set>
                                      <p:cBhvr>
                                        <p:cTn id="75" dur="1" fill="hold">
                                          <p:stCondLst>
                                            <p:cond delay="0"/>
                                          </p:stCondLst>
                                        </p:cTn>
                                        <p:tgtEl>
                                          <p:spTgt spid="96"/>
                                        </p:tgtEl>
                                        <p:attrNameLst>
                                          <p:attrName>style.visibility</p:attrName>
                                        </p:attrNameLst>
                                      </p:cBhvr>
                                      <p:to>
                                        <p:strVal val="visible"/>
                                      </p:to>
                                    </p:set>
                                    <p:animEffect transition="in" filter="wipe(down)">
                                      <p:cBhvr>
                                        <p:cTn id="76" dur="500"/>
                                        <p:tgtEl>
                                          <p:spTgt spid="96"/>
                                        </p:tgtEl>
                                      </p:cBhvr>
                                    </p:animEffect>
                                  </p:childTnLst>
                                </p:cTn>
                              </p:par>
                              <p:par>
                                <p:cTn id="77" presetID="10" presetClass="exit" presetSubtype="0" fill="hold" nodeType="withEffect">
                                  <p:stCondLst>
                                    <p:cond delay="0"/>
                                  </p:stCondLst>
                                  <p:childTnLst>
                                    <p:animEffect transition="out" filter="fade">
                                      <p:cBhvr>
                                        <p:cTn id="78" dur="500"/>
                                        <p:tgtEl>
                                          <p:spTgt spid="97"/>
                                        </p:tgtEl>
                                      </p:cBhvr>
                                    </p:animEffect>
                                    <p:set>
                                      <p:cBhvr>
                                        <p:cTn id="79" dur="1" fill="hold">
                                          <p:stCondLst>
                                            <p:cond delay="499"/>
                                          </p:stCondLst>
                                        </p:cTn>
                                        <p:tgtEl>
                                          <p:spTgt spid="97"/>
                                        </p:tgtEl>
                                        <p:attrNameLst>
                                          <p:attrName>style.visibility</p:attrName>
                                        </p:attrNameLst>
                                      </p:cBhvr>
                                      <p:to>
                                        <p:strVal val="hidden"/>
                                      </p:to>
                                    </p:set>
                                  </p:childTnLst>
                                </p:cTn>
                              </p:par>
                            </p:childTnLst>
                          </p:cTn>
                        </p:par>
                        <p:par>
                          <p:cTn id="80" fill="hold">
                            <p:stCondLst>
                              <p:cond delay="5000"/>
                            </p:stCondLst>
                            <p:childTnLst>
                              <p:par>
                                <p:cTn id="81" presetID="22" presetClass="entr" presetSubtype="4" fill="hold"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par>
                                <p:cTn id="84" presetID="10" presetClass="exit" presetSubtype="0" fill="hold" nodeType="withEffect">
                                  <p:stCondLst>
                                    <p:cond delay="0"/>
                                  </p:stCondLst>
                                  <p:childTnLst>
                                    <p:animEffect transition="out" filter="fade">
                                      <p:cBhvr>
                                        <p:cTn id="85" dur="500"/>
                                        <p:tgtEl>
                                          <p:spTgt spid="96"/>
                                        </p:tgtEl>
                                      </p:cBhvr>
                                    </p:animEffect>
                                    <p:set>
                                      <p:cBhvr>
                                        <p:cTn id="86" dur="1" fill="hold">
                                          <p:stCondLst>
                                            <p:cond delay="499"/>
                                          </p:stCondLst>
                                        </p:cTn>
                                        <p:tgtEl>
                                          <p:spTgt spid="96"/>
                                        </p:tgtEl>
                                        <p:attrNameLst>
                                          <p:attrName>style.visibility</p:attrName>
                                        </p:attrNameLst>
                                      </p:cBhvr>
                                      <p:to>
                                        <p:strVal val="hidden"/>
                                      </p:to>
                                    </p:set>
                                  </p:childTnLst>
                                </p:cTn>
                              </p:par>
                            </p:childTnLst>
                          </p:cTn>
                        </p:par>
                        <p:par>
                          <p:cTn id="87" fill="hold">
                            <p:stCondLst>
                              <p:cond delay="5500"/>
                            </p:stCondLst>
                            <p:childTnLst>
                              <p:par>
                                <p:cTn id="88" presetID="22" presetClass="entr" presetSubtype="4" fill="hold" nodeType="after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wipe(down)">
                                      <p:cBhvr>
                                        <p:cTn id="90" dur="500"/>
                                        <p:tgtEl>
                                          <p:spTgt spid="94"/>
                                        </p:tgtEl>
                                      </p:cBhvr>
                                    </p:animEffect>
                                  </p:childTnLst>
                                </p:cTn>
                              </p:par>
                              <p:par>
                                <p:cTn id="91" presetID="10" presetClass="exit" presetSubtype="0" fill="hold" nodeType="withEffect">
                                  <p:stCondLst>
                                    <p:cond delay="0"/>
                                  </p:stCondLst>
                                  <p:childTnLst>
                                    <p:animEffect transition="out" filter="fade">
                                      <p:cBhvr>
                                        <p:cTn id="92" dur="500"/>
                                        <p:tgtEl>
                                          <p:spTgt spid="95"/>
                                        </p:tgtEl>
                                      </p:cBhvr>
                                    </p:animEffect>
                                    <p:set>
                                      <p:cBhvr>
                                        <p:cTn id="93" dur="1" fill="hold">
                                          <p:stCondLst>
                                            <p:cond delay="499"/>
                                          </p:stCondLst>
                                        </p:cTn>
                                        <p:tgtEl>
                                          <p:spTgt spid="95"/>
                                        </p:tgtEl>
                                        <p:attrNameLst>
                                          <p:attrName>style.visibility</p:attrName>
                                        </p:attrNameLst>
                                      </p:cBhvr>
                                      <p:to>
                                        <p:strVal val="hidden"/>
                                      </p:to>
                                    </p:set>
                                  </p:childTnLst>
                                </p:cTn>
                              </p:par>
                            </p:childTnLst>
                          </p:cTn>
                        </p:par>
                        <p:par>
                          <p:cTn id="94" fill="hold">
                            <p:stCondLst>
                              <p:cond delay="6000"/>
                            </p:stCondLst>
                            <p:childTnLst>
                              <p:par>
                                <p:cTn id="95" presetID="22" presetClass="entr" presetSubtype="4" fill="hold" nodeType="afterEffect">
                                  <p:stCondLst>
                                    <p:cond delay="0"/>
                                  </p:stCondLst>
                                  <p:childTnLst>
                                    <p:set>
                                      <p:cBhvr>
                                        <p:cTn id="96" dur="1" fill="hold">
                                          <p:stCondLst>
                                            <p:cond delay="0"/>
                                          </p:stCondLst>
                                        </p:cTn>
                                        <p:tgtEl>
                                          <p:spTgt spid="93"/>
                                        </p:tgtEl>
                                        <p:attrNameLst>
                                          <p:attrName>style.visibility</p:attrName>
                                        </p:attrNameLst>
                                      </p:cBhvr>
                                      <p:to>
                                        <p:strVal val="visible"/>
                                      </p:to>
                                    </p:set>
                                    <p:animEffect transition="in" filter="wipe(down)">
                                      <p:cBhvr>
                                        <p:cTn id="97" dur="500"/>
                                        <p:tgtEl>
                                          <p:spTgt spid="93"/>
                                        </p:tgtEl>
                                      </p:cBhvr>
                                    </p:animEffect>
                                  </p:childTnLst>
                                </p:cTn>
                              </p:par>
                              <p:par>
                                <p:cTn id="98" presetID="10" presetClass="exit" presetSubtype="0" fill="hold" nodeType="withEffect">
                                  <p:stCondLst>
                                    <p:cond delay="0"/>
                                  </p:stCondLst>
                                  <p:childTnLst>
                                    <p:animEffect transition="out" filter="fade">
                                      <p:cBhvr>
                                        <p:cTn id="99" dur="500"/>
                                        <p:tgtEl>
                                          <p:spTgt spid="94"/>
                                        </p:tgtEl>
                                      </p:cBhvr>
                                    </p:animEffect>
                                    <p:set>
                                      <p:cBhvr>
                                        <p:cTn id="100" dur="1" fill="hold">
                                          <p:stCondLst>
                                            <p:cond delay="499"/>
                                          </p:stCondLst>
                                        </p:cTn>
                                        <p:tgtEl>
                                          <p:spTgt spid="94"/>
                                        </p:tgtEl>
                                        <p:attrNameLst>
                                          <p:attrName>style.visibility</p:attrName>
                                        </p:attrNameLst>
                                      </p:cBhvr>
                                      <p:to>
                                        <p:strVal val="hidden"/>
                                      </p:to>
                                    </p:set>
                                  </p:childTnLst>
                                </p:cTn>
                              </p:par>
                            </p:childTnLst>
                          </p:cTn>
                        </p:par>
                        <p:par>
                          <p:cTn id="101" fill="hold">
                            <p:stCondLst>
                              <p:cond delay="6500"/>
                            </p:stCondLst>
                            <p:childTnLst>
                              <p:par>
                                <p:cTn id="102" presetID="22" presetClass="entr" presetSubtype="4" fill="hold" nodeType="afterEffect">
                                  <p:stCondLst>
                                    <p:cond delay="0"/>
                                  </p:stCondLst>
                                  <p:childTnLst>
                                    <p:set>
                                      <p:cBhvr>
                                        <p:cTn id="103" dur="1" fill="hold">
                                          <p:stCondLst>
                                            <p:cond delay="0"/>
                                          </p:stCondLst>
                                        </p:cTn>
                                        <p:tgtEl>
                                          <p:spTgt spid="92"/>
                                        </p:tgtEl>
                                        <p:attrNameLst>
                                          <p:attrName>style.visibility</p:attrName>
                                        </p:attrNameLst>
                                      </p:cBhvr>
                                      <p:to>
                                        <p:strVal val="visible"/>
                                      </p:to>
                                    </p:set>
                                    <p:animEffect transition="in" filter="wipe(down)">
                                      <p:cBhvr>
                                        <p:cTn id="104" dur="500"/>
                                        <p:tgtEl>
                                          <p:spTgt spid="92"/>
                                        </p:tgtEl>
                                      </p:cBhvr>
                                    </p:animEffect>
                                  </p:childTnLst>
                                </p:cTn>
                              </p:par>
                              <p:par>
                                <p:cTn id="105" presetID="10" presetClass="exit" presetSubtype="0" fill="hold" nodeType="withEffect">
                                  <p:stCondLst>
                                    <p:cond delay="0"/>
                                  </p:stCondLst>
                                  <p:childTnLst>
                                    <p:animEffect transition="out" filter="fade">
                                      <p:cBhvr>
                                        <p:cTn id="106" dur="500"/>
                                        <p:tgtEl>
                                          <p:spTgt spid="93"/>
                                        </p:tgtEl>
                                      </p:cBhvr>
                                    </p:animEffect>
                                    <p:set>
                                      <p:cBhvr>
                                        <p:cTn id="107" dur="1" fill="hold">
                                          <p:stCondLst>
                                            <p:cond delay="499"/>
                                          </p:stCondLst>
                                        </p:cTn>
                                        <p:tgtEl>
                                          <p:spTgt spid="93"/>
                                        </p:tgtEl>
                                        <p:attrNameLst>
                                          <p:attrName>style.visibility</p:attrName>
                                        </p:attrNameLst>
                                      </p:cBhvr>
                                      <p:to>
                                        <p:strVal val="hidden"/>
                                      </p:to>
                                    </p:set>
                                  </p:childTnLst>
                                </p:cTn>
                              </p:par>
                            </p:childTnLst>
                          </p:cTn>
                        </p:par>
                        <p:par>
                          <p:cTn id="108" fill="hold">
                            <p:stCondLst>
                              <p:cond delay="7000"/>
                            </p:stCondLst>
                            <p:childTnLst>
                              <p:par>
                                <p:cTn id="109" presetID="10" presetClass="exit" presetSubtype="0" fill="hold" nodeType="afterEffect">
                                  <p:stCondLst>
                                    <p:cond delay="0"/>
                                  </p:stCondLst>
                                  <p:childTnLst>
                                    <p:animEffect transition="out" filter="fade">
                                      <p:cBhvr>
                                        <p:cTn id="110" dur="500"/>
                                        <p:tgtEl>
                                          <p:spTgt spid="92"/>
                                        </p:tgtEl>
                                      </p:cBhvr>
                                    </p:animEffect>
                                    <p:set>
                                      <p:cBhvr>
                                        <p:cTn id="111" dur="1" fill="hold">
                                          <p:stCondLst>
                                            <p:cond delay="499"/>
                                          </p:stCondLst>
                                        </p:cTn>
                                        <p:tgtEl>
                                          <p:spTgt spid="92"/>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157"/>
                                        </p:tgtEl>
                                      </p:cBhvr>
                                    </p:animEffect>
                                    <p:set>
                                      <p:cBhvr>
                                        <p:cTn id="114" dur="1" fill="hold">
                                          <p:stCondLst>
                                            <p:cond delay="499"/>
                                          </p:stCondLst>
                                        </p:cTn>
                                        <p:tgtEl>
                                          <p:spTgt spid="157"/>
                                        </p:tgtEl>
                                        <p:attrNameLst>
                                          <p:attrName>style.visibility</p:attrName>
                                        </p:attrNameLst>
                                      </p:cBhvr>
                                      <p:to>
                                        <p:strVal val="hidden"/>
                                      </p:to>
                                    </p:set>
                                  </p:childTnLst>
                                </p:cTn>
                              </p:par>
                            </p:childTnLst>
                          </p:cTn>
                        </p:par>
                        <p:par>
                          <p:cTn id="115" fill="hold">
                            <p:stCondLst>
                              <p:cond delay="7500"/>
                            </p:stCondLst>
                            <p:childTnLst>
                              <p:par>
                                <p:cTn id="116" presetID="10" presetClass="entr" presetSubtype="0" fill="hold" nodeType="afterEffect">
                                  <p:stCondLst>
                                    <p:cond delay="0"/>
                                  </p:stCondLst>
                                  <p:childTnLst>
                                    <p:set>
                                      <p:cBhvr>
                                        <p:cTn id="117" dur="1" fill="hold">
                                          <p:stCondLst>
                                            <p:cond delay="0"/>
                                          </p:stCondLst>
                                        </p:cTn>
                                        <p:tgtEl>
                                          <p:spTgt spid="158"/>
                                        </p:tgtEl>
                                        <p:attrNameLst>
                                          <p:attrName>style.visibility</p:attrName>
                                        </p:attrNameLst>
                                      </p:cBhvr>
                                      <p:to>
                                        <p:strVal val="visible"/>
                                      </p:to>
                                    </p:set>
                                    <p:animEffect transition="in" filter="fade">
                                      <p:cBhvr>
                                        <p:cTn id="118" dur="500"/>
                                        <p:tgtEl>
                                          <p:spTgt spid="158"/>
                                        </p:tgtEl>
                                      </p:cBhvr>
                                    </p:animEffect>
                                  </p:childTnLst>
                                </p:cTn>
                              </p:par>
                            </p:childTnLst>
                          </p:cTn>
                        </p:par>
                        <p:par>
                          <p:cTn id="119" fill="hold">
                            <p:stCondLst>
                              <p:cond delay="8000"/>
                            </p:stCondLst>
                            <p:childTnLst>
                              <p:par>
                                <p:cTn id="120" presetID="16" presetClass="entr" presetSubtype="42" fill="hold" nodeType="afterEffect">
                                  <p:stCondLst>
                                    <p:cond delay="0"/>
                                  </p:stCondLst>
                                  <p:childTnLst>
                                    <p:set>
                                      <p:cBhvr>
                                        <p:cTn id="121" dur="1" fill="hold">
                                          <p:stCondLst>
                                            <p:cond delay="0"/>
                                          </p:stCondLst>
                                        </p:cTn>
                                        <p:tgtEl>
                                          <p:spTgt spid="178"/>
                                        </p:tgtEl>
                                        <p:attrNameLst>
                                          <p:attrName>style.visibility</p:attrName>
                                        </p:attrNameLst>
                                      </p:cBhvr>
                                      <p:to>
                                        <p:strVal val="visible"/>
                                      </p:to>
                                    </p:set>
                                    <p:animEffect transition="in" filter="barn(outHorizontal)">
                                      <p:cBhvr>
                                        <p:cTn id="122" dur="500"/>
                                        <p:tgtEl>
                                          <p:spTgt spid="17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8"/>
                                        </p:tgtEl>
                                        <p:attrNameLst>
                                          <p:attrName>style.visibility</p:attrName>
                                        </p:attrNameLst>
                                      </p:cBhvr>
                                      <p:to>
                                        <p:strVal val="visible"/>
                                      </p:to>
                                    </p:set>
                                    <p:animEffect transition="in" filter="fade">
                                      <p:cBhvr>
                                        <p:cTn id="125" dur="500"/>
                                        <p:tgtEl>
                                          <p:spTgt spid="128"/>
                                        </p:tgtEl>
                                      </p:cBhvr>
                                    </p:animEffect>
                                  </p:childTnLst>
                                </p:cTn>
                              </p:par>
                              <p:par>
                                <p:cTn id="126" presetID="16" presetClass="entr" presetSubtype="42" fill="hold" nodeType="withEffect">
                                  <p:stCondLst>
                                    <p:cond delay="0"/>
                                  </p:stCondLst>
                                  <p:childTnLst>
                                    <p:set>
                                      <p:cBhvr>
                                        <p:cTn id="127" dur="1" fill="hold">
                                          <p:stCondLst>
                                            <p:cond delay="0"/>
                                          </p:stCondLst>
                                        </p:cTn>
                                        <p:tgtEl>
                                          <p:spTgt spid="126"/>
                                        </p:tgtEl>
                                        <p:attrNameLst>
                                          <p:attrName>style.visibility</p:attrName>
                                        </p:attrNameLst>
                                      </p:cBhvr>
                                      <p:to>
                                        <p:strVal val="visible"/>
                                      </p:to>
                                    </p:set>
                                    <p:animEffect transition="in" filter="barn(outHorizontal)">
                                      <p:cBhvr>
                                        <p:cTn id="128" dur="500"/>
                                        <p:tgtEl>
                                          <p:spTgt spid="12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81"/>
                                        </p:tgtEl>
                                        <p:attrNameLst>
                                          <p:attrName>style.visibility</p:attrName>
                                        </p:attrNameLst>
                                      </p:cBhvr>
                                      <p:to>
                                        <p:strVal val="visible"/>
                                      </p:to>
                                    </p:set>
                                    <p:animEffect transition="in" filter="fade">
                                      <p:cBhvr>
                                        <p:cTn id="131"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1" y="1884351"/>
            <a:ext cx="340042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8448" y="1884351"/>
            <a:ext cx="3681413" cy="2871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33825" y="1067676"/>
            <a:ext cx="8609693" cy="707886"/>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bg1">
                    <a:lumMod val="50000"/>
                  </a:schemeClr>
                </a:solidFill>
              </a:rPr>
              <a:t>We can verify the accuracy of the individual line of sight radial velocity measurements and the horizontal wind speeds extracted from them</a:t>
            </a:r>
          </a:p>
        </p:txBody>
      </p:sp>
      <p:sp>
        <p:nvSpPr>
          <p:cNvPr id="8"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t>Calibration</a:t>
            </a:r>
          </a:p>
        </p:txBody>
      </p:sp>
      <p:sp>
        <p:nvSpPr>
          <p:cNvPr id="9" name="TextBox 8"/>
          <p:cNvSpPr txBox="1"/>
          <p:nvPr/>
        </p:nvSpPr>
        <p:spPr>
          <a:xfrm>
            <a:off x="433825" y="4770426"/>
            <a:ext cx="8048994" cy="1631216"/>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bg1">
                    <a:lumMod val="50000"/>
                  </a:schemeClr>
                </a:solidFill>
              </a:rPr>
              <a:t>Radial velocity and horizontal wind speed performance are not the same</a:t>
            </a:r>
          </a:p>
          <a:p>
            <a:pPr marL="342900" indent="-342900">
              <a:buFont typeface="Arial" panose="020B0604020202020204" pitchFamily="34" charset="0"/>
              <a:buChar char="•"/>
            </a:pPr>
            <a:r>
              <a:rPr lang="en-GB" sz="2000" dirty="0">
                <a:solidFill>
                  <a:schemeClr val="bg1">
                    <a:lumMod val="50000"/>
                  </a:schemeClr>
                </a:solidFill>
              </a:rPr>
              <a:t>Wind speed measurements can be influenced by effects to which radial velocity measurements are insensitive</a:t>
            </a:r>
          </a:p>
          <a:p>
            <a:pPr marL="342900" indent="-342900">
              <a:buFont typeface="Arial" panose="020B0604020202020204" pitchFamily="34" charset="0"/>
              <a:buChar char="•"/>
            </a:pPr>
            <a:r>
              <a:rPr lang="en-GB" sz="2000" dirty="0">
                <a:solidFill>
                  <a:schemeClr val="bg1">
                    <a:lumMod val="50000"/>
                  </a:schemeClr>
                </a:solidFill>
              </a:rPr>
              <a:t>Good radial velocity performance is not necessarily a reliable predictor of good wind speed performance, which must be verified separately</a:t>
            </a:r>
          </a:p>
        </p:txBody>
      </p:sp>
    </p:spTree>
    <p:extLst>
      <p:ext uri="{BB962C8B-B14F-4D97-AF65-F5344CB8AC3E}">
        <p14:creationId xmlns:p14="http://schemas.microsoft.com/office/powerpoint/2010/main" val="63864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18305" y="872331"/>
            <a:ext cx="8589597" cy="5655078"/>
          </a:xfrm>
          <a:noFill/>
          <a:ln w="19050">
            <a:noFill/>
          </a:ln>
        </p:spPr>
        <p:txBody>
          <a:bodyPr>
            <a:noAutofit/>
          </a:bodyPr>
          <a:lstStyle/>
          <a:p>
            <a:r>
              <a:rPr lang="en-GB" sz="1800" dirty="0">
                <a:solidFill>
                  <a:schemeClr val="bg1">
                    <a:lumMod val="50000"/>
                  </a:schemeClr>
                </a:solidFill>
              </a:rPr>
              <a:t>Section L.1 (General) requires “only ground based remote sensing devices are used”</a:t>
            </a:r>
          </a:p>
          <a:p>
            <a:r>
              <a:rPr lang="en-GB" sz="1800" dirty="0">
                <a:solidFill>
                  <a:schemeClr val="bg1">
                    <a:lumMod val="50000"/>
                  </a:schemeClr>
                </a:solidFill>
              </a:rPr>
              <a:t>Section L.6 requires </a:t>
            </a:r>
          </a:p>
          <a:p>
            <a:pPr lvl="1"/>
            <a:r>
              <a:rPr lang="en-GB" sz="1800" dirty="0">
                <a:solidFill>
                  <a:schemeClr val="bg1">
                    <a:lumMod val="50000"/>
                  </a:schemeClr>
                </a:solidFill>
              </a:rPr>
              <a:t>"the extremes of the measurement volume at hub height H shall not lie closer to the test wind turbine than 2D, where D is the rotor diameter, and the centroid of the measurement volume shall not lie further than 4D from the test wind turbine" </a:t>
            </a:r>
          </a:p>
          <a:p>
            <a:pPr lvl="1"/>
            <a:r>
              <a:rPr lang="en-GB" sz="1800" dirty="0">
                <a:solidFill>
                  <a:schemeClr val="bg1">
                    <a:lumMod val="50000"/>
                  </a:schemeClr>
                </a:solidFill>
              </a:rPr>
              <a:t>“an inverted conical scan geometry is used for illustrative purposes only: this guidance is not limited to this particular scan geometry”</a:t>
            </a:r>
          </a:p>
          <a:p>
            <a:pPr lvl="1"/>
            <a:r>
              <a:rPr lang="en-GB" sz="1800" dirty="0">
                <a:solidFill>
                  <a:schemeClr val="bg1">
                    <a:lumMod val="50000"/>
                  </a:schemeClr>
                </a:solidFill>
              </a:rPr>
              <a:t>“Probe volumes within which the remote sensing device acquires a radial velocity measurement shall be free of wakes and flow perturbation from wind turbines and obstacles”</a:t>
            </a:r>
          </a:p>
          <a:p>
            <a:pPr lvl="1"/>
            <a:r>
              <a:rPr lang="en-GB" sz="1800" dirty="0">
                <a:solidFill>
                  <a:schemeClr val="bg1">
                    <a:lumMod val="50000"/>
                  </a:schemeClr>
                </a:solidFill>
              </a:rPr>
              <a:t>I.e. the location of the measurement volume and the probe volumes within it are constrained, </a:t>
            </a:r>
            <a:r>
              <a:rPr lang="en-GB" sz="1800" i="1" dirty="0">
                <a:solidFill>
                  <a:schemeClr val="bg1">
                    <a:lumMod val="50000"/>
                  </a:schemeClr>
                </a:solidFill>
              </a:rPr>
              <a:t>not</a:t>
            </a:r>
            <a:r>
              <a:rPr lang="en-GB" sz="1800" dirty="0">
                <a:solidFill>
                  <a:schemeClr val="bg1">
                    <a:lumMod val="50000"/>
                  </a:schemeClr>
                </a:solidFill>
              </a:rPr>
              <a:t> the location of the device itself (other than the general requirement for the adoption of  “ground based” methods for power curve tests)</a:t>
            </a:r>
          </a:p>
          <a:p>
            <a:r>
              <a:rPr lang="en-GB" sz="1800" dirty="0">
                <a:solidFill>
                  <a:schemeClr val="bg1">
                    <a:lumMod val="50000"/>
                  </a:schemeClr>
                </a:solidFill>
              </a:rPr>
              <a:t>In general, to support the traceability and transferability of the calibration and verification of a device you should </a:t>
            </a:r>
          </a:p>
          <a:p>
            <a:pPr lvl="1"/>
            <a:r>
              <a:rPr lang="en-GB" sz="1800" dirty="0">
                <a:solidFill>
                  <a:schemeClr val="bg1">
                    <a:lumMod val="50000"/>
                  </a:schemeClr>
                </a:solidFill>
              </a:rPr>
              <a:t>Use the same (ground based) </a:t>
            </a:r>
            <a:r>
              <a:rPr lang="en-GB" sz="1800" i="1" dirty="0">
                <a:solidFill>
                  <a:schemeClr val="bg1">
                    <a:lumMod val="50000"/>
                  </a:schemeClr>
                </a:solidFill>
              </a:rPr>
              <a:t>wind speed </a:t>
            </a:r>
            <a:r>
              <a:rPr lang="en-GB" sz="1800" dirty="0">
                <a:solidFill>
                  <a:schemeClr val="bg1">
                    <a:lumMod val="50000"/>
                  </a:schemeClr>
                </a:solidFill>
              </a:rPr>
              <a:t>measurement method as is used during the application (power curve test)</a:t>
            </a:r>
          </a:p>
          <a:p>
            <a:pPr lvl="1"/>
            <a:r>
              <a:rPr lang="en-GB" sz="1800" dirty="0">
                <a:solidFill>
                  <a:schemeClr val="bg1">
                    <a:lumMod val="50000"/>
                  </a:schemeClr>
                </a:solidFill>
              </a:rPr>
              <a:t>Under circumstances as similar as possible </a:t>
            </a:r>
          </a:p>
          <a:p>
            <a:pPr marL="0" indent="0">
              <a:buNone/>
            </a:pPr>
            <a:endParaRPr lang="en-GB" sz="1800" dirty="0">
              <a:solidFill>
                <a:schemeClr val="bg1">
                  <a:lumMod val="50000"/>
                </a:schemeClr>
              </a:solidFill>
            </a:endParaRPr>
          </a:p>
        </p:txBody>
      </p:sp>
      <p:sp>
        <p:nvSpPr>
          <p:cNvPr id="5"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sz="2800" b="1" dirty="0"/>
              <a:t>Compliance with IEC 61400-12-1 Annex L</a:t>
            </a:r>
          </a:p>
        </p:txBody>
      </p:sp>
    </p:spTree>
    <p:extLst>
      <p:ext uri="{BB962C8B-B14F-4D97-AF65-F5344CB8AC3E}">
        <p14:creationId xmlns:p14="http://schemas.microsoft.com/office/powerpoint/2010/main" val="81006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2125" y="258139"/>
            <a:ext cx="7550786" cy="469900"/>
          </a:xfrm>
        </p:spPr>
        <p:txBody>
          <a:bodyPr/>
          <a:lstStyle/>
          <a:p>
            <a:r>
              <a:rPr lang="en-US" b="1" dirty="0">
                <a:solidFill>
                  <a:schemeClr val="bg1">
                    <a:lumMod val="65000"/>
                  </a:schemeClr>
                </a:solidFill>
              </a:rPr>
              <a:t>Contents</a:t>
            </a:r>
          </a:p>
        </p:txBody>
      </p:sp>
      <p:sp>
        <p:nvSpPr>
          <p:cNvPr id="2" name="TextBox 1"/>
          <p:cNvSpPr txBox="1"/>
          <p:nvPr/>
        </p:nvSpPr>
        <p:spPr>
          <a:xfrm>
            <a:off x="1558597" y="1223890"/>
            <a:ext cx="5334922" cy="5016758"/>
          </a:xfrm>
          <a:prstGeom prst="rect">
            <a:avLst/>
          </a:prstGeom>
          <a:noFill/>
        </p:spPr>
        <p:txBody>
          <a:bodyPr wrap="none" rtlCol="0">
            <a:spAutoFit/>
          </a:bodyPr>
          <a:lstStyle/>
          <a:p>
            <a:pPr marL="571500" indent="-571500">
              <a:buFont typeface="Arial" panose="020B0604020202020204" pitchFamily="34" charset="0"/>
              <a:buChar char="•"/>
            </a:pPr>
            <a:r>
              <a:rPr lang="en-GB" sz="4000" dirty="0">
                <a:solidFill>
                  <a:schemeClr val="bg1">
                    <a:lumMod val="50000"/>
                  </a:schemeClr>
                </a:solidFill>
              </a:rPr>
              <a:t>What is an arc scan?</a:t>
            </a:r>
          </a:p>
          <a:p>
            <a:pPr marL="571500" indent="-571500">
              <a:buFont typeface="Arial" panose="020B0604020202020204" pitchFamily="34" charset="0"/>
              <a:buChar char="•"/>
            </a:pPr>
            <a:r>
              <a:rPr lang="en-GB" sz="4000" dirty="0">
                <a:solidFill>
                  <a:schemeClr val="bg1">
                    <a:lumMod val="50000"/>
                  </a:schemeClr>
                </a:solidFill>
              </a:rPr>
              <a:t>Calibration</a:t>
            </a:r>
          </a:p>
          <a:p>
            <a:pPr marL="571500" indent="-571500">
              <a:buFont typeface="Arial" panose="020B0604020202020204" pitchFamily="34" charset="0"/>
              <a:buChar char="•"/>
            </a:pPr>
            <a:r>
              <a:rPr lang="en-GB" sz="4000" dirty="0">
                <a:solidFill>
                  <a:schemeClr val="bg1">
                    <a:lumMod val="50000"/>
                  </a:schemeClr>
                </a:solidFill>
              </a:rPr>
              <a:t>Shear sensitivity</a:t>
            </a:r>
          </a:p>
          <a:p>
            <a:pPr marL="571500" indent="-571500">
              <a:buFont typeface="Arial" panose="020B0604020202020204" pitchFamily="34" charset="0"/>
              <a:buChar char="•"/>
            </a:pPr>
            <a:r>
              <a:rPr lang="en-GB" sz="4000" dirty="0">
                <a:solidFill>
                  <a:schemeClr val="bg1">
                    <a:lumMod val="50000"/>
                  </a:schemeClr>
                </a:solidFill>
              </a:rPr>
              <a:t>Pointing accuracy</a:t>
            </a:r>
          </a:p>
          <a:p>
            <a:pPr marL="571500" indent="-571500">
              <a:buFont typeface="Arial" panose="020B0604020202020204" pitchFamily="34" charset="0"/>
              <a:buChar char="•"/>
            </a:pPr>
            <a:r>
              <a:rPr lang="en-GB" sz="4000" dirty="0">
                <a:solidFill>
                  <a:schemeClr val="bg1">
                    <a:lumMod val="50000"/>
                  </a:schemeClr>
                </a:solidFill>
              </a:rPr>
              <a:t>Track record</a:t>
            </a:r>
          </a:p>
          <a:p>
            <a:pPr marL="571500" indent="-571500">
              <a:buFont typeface="Arial" panose="020B0604020202020204" pitchFamily="34" charset="0"/>
              <a:buChar char="•"/>
            </a:pPr>
            <a:r>
              <a:rPr lang="en-GB" sz="4000" dirty="0">
                <a:solidFill>
                  <a:schemeClr val="bg1">
                    <a:lumMod val="50000"/>
                  </a:schemeClr>
                </a:solidFill>
              </a:rPr>
              <a:t>Extended applications</a:t>
            </a:r>
          </a:p>
          <a:p>
            <a:pPr marL="571500" indent="-571500">
              <a:buFont typeface="Arial" panose="020B0604020202020204" pitchFamily="34" charset="0"/>
              <a:buChar char="•"/>
            </a:pPr>
            <a:r>
              <a:rPr lang="en-GB" sz="4000" dirty="0">
                <a:solidFill>
                  <a:schemeClr val="bg1">
                    <a:lumMod val="50000"/>
                  </a:schemeClr>
                </a:solidFill>
              </a:rPr>
              <a:t>Conclusions</a:t>
            </a:r>
          </a:p>
          <a:p>
            <a:endParaRPr lang="en-GB" sz="4000" dirty="0">
              <a:solidFill>
                <a:schemeClr val="bg1">
                  <a:lumMod val="50000"/>
                </a:schemeClr>
              </a:solidFill>
            </a:endParaRPr>
          </a:p>
        </p:txBody>
      </p:sp>
    </p:spTree>
    <p:extLst>
      <p:ext uri="{BB962C8B-B14F-4D97-AF65-F5344CB8AC3E}">
        <p14:creationId xmlns:p14="http://schemas.microsoft.com/office/powerpoint/2010/main" val="332588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63666" y="112541"/>
            <a:ext cx="4667250" cy="6594158"/>
          </a:xfrm>
          <a:prstGeom prst="rect">
            <a:avLst/>
          </a:prstGeom>
          <a:ln>
            <a:solidFill>
              <a:schemeClr val="bg1">
                <a:lumMod val="65000"/>
              </a:schemeClr>
            </a:solidFill>
          </a:ln>
        </p:spPr>
      </p:pic>
    </p:spTree>
    <p:extLst>
      <p:ext uri="{BB962C8B-B14F-4D97-AF65-F5344CB8AC3E}">
        <p14:creationId xmlns:p14="http://schemas.microsoft.com/office/powerpoint/2010/main" val="392734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049" y="1119421"/>
            <a:ext cx="8589597" cy="4708981"/>
          </a:xfrm>
          <a:prstGeom prst="rect">
            <a:avLst/>
          </a:prstGeom>
        </p:spPr>
        <p:txBody>
          <a:bodyPr wrap="square">
            <a:spAutoFit/>
          </a:bodyPr>
          <a:lstStyle/>
          <a:p>
            <a:r>
              <a:rPr lang="en-GB" sz="2000" dirty="0">
                <a:solidFill>
                  <a:schemeClr val="bg1">
                    <a:lumMod val="50000"/>
                  </a:schemeClr>
                </a:solidFill>
              </a:rPr>
              <a:t>Site Acceptance Testing</a:t>
            </a:r>
          </a:p>
          <a:p>
            <a:pPr marL="285750" indent="-285750">
              <a:buFont typeface="Arial" panose="020B0604020202020204" pitchFamily="34" charset="0"/>
              <a:buChar char="•"/>
            </a:pPr>
            <a:r>
              <a:rPr lang="en-GB" sz="2000" dirty="0">
                <a:solidFill>
                  <a:schemeClr val="bg1">
                    <a:lumMod val="50000"/>
                  </a:schemeClr>
                </a:solidFill>
              </a:rPr>
              <a:t>Lidar Use Case	(IEA Wind Task 32)</a:t>
            </a:r>
          </a:p>
          <a:p>
            <a:pPr marL="742950" lvl="1" indent="-285750">
              <a:buFont typeface="Arial" panose="020B0604020202020204" pitchFamily="34" charset="0"/>
              <a:buChar char="•"/>
            </a:pPr>
            <a:r>
              <a:rPr lang="en-GB" sz="2000" dirty="0">
                <a:solidFill>
                  <a:schemeClr val="bg1">
                    <a:lumMod val="50000"/>
                  </a:schemeClr>
                </a:solidFill>
              </a:rPr>
              <a:t>Data Requirements (applications and related </a:t>
            </a:r>
            <a:r>
              <a:rPr lang="en-GB" sz="2000" b="1" dirty="0">
                <a:solidFill>
                  <a:schemeClr val="bg1">
                    <a:lumMod val="50000"/>
                  </a:schemeClr>
                </a:solidFill>
              </a:rPr>
              <a:t>acceptance criteria</a:t>
            </a:r>
            <a:r>
              <a:rPr lang="en-GB" sz="2000" dirty="0">
                <a:solidFill>
                  <a:schemeClr val="bg1">
                    <a:lumMod val="50000"/>
                  </a:schemeClr>
                </a:solidFill>
              </a:rPr>
              <a:t>)</a:t>
            </a:r>
          </a:p>
          <a:p>
            <a:pPr marL="742950" lvl="1" indent="-285750">
              <a:buFont typeface="Arial" panose="020B0604020202020204" pitchFamily="34" charset="0"/>
              <a:buChar char="•"/>
            </a:pPr>
            <a:r>
              <a:rPr lang="en-GB" sz="2000" dirty="0">
                <a:solidFill>
                  <a:schemeClr val="bg1">
                    <a:lumMod val="50000"/>
                  </a:schemeClr>
                </a:solidFill>
              </a:rPr>
              <a:t>Measurement Situation (test site, reference instrument, </a:t>
            </a:r>
            <a:r>
              <a:rPr lang="en-GB" sz="2000" dirty="0" err="1">
                <a:solidFill>
                  <a:schemeClr val="bg1">
                    <a:lumMod val="50000"/>
                  </a:schemeClr>
                </a:solidFill>
              </a:rPr>
              <a:t>lidar</a:t>
            </a:r>
            <a:r>
              <a:rPr lang="en-GB" sz="2000" dirty="0">
                <a:solidFill>
                  <a:schemeClr val="bg1">
                    <a:lumMod val="50000"/>
                  </a:schemeClr>
                </a:solidFill>
              </a:rPr>
              <a:t> device)</a:t>
            </a:r>
          </a:p>
          <a:p>
            <a:pPr marL="742950" lvl="1" indent="-285750">
              <a:buFont typeface="Arial" panose="020B0604020202020204" pitchFamily="34" charset="0"/>
              <a:buChar char="•"/>
            </a:pPr>
            <a:r>
              <a:rPr lang="en-GB" sz="2000" dirty="0">
                <a:solidFill>
                  <a:schemeClr val="bg1">
                    <a:lumMod val="50000"/>
                  </a:schemeClr>
                </a:solidFill>
              </a:rPr>
              <a:t>Measurements method (e.g. remote mast scan / arc scan)</a:t>
            </a:r>
          </a:p>
          <a:p>
            <a:pPr marL="285750" indent="-285750">
              <a:buFont typeface="Arial" panose="020B0604020202020204" pitchFamily="34" charset="0"/>
              <a:buChar char="•"/>
            </a:pPr>
            <a:r>
              <a:rPr lang="en-GB" sz="2000" dirty="0">
                <a:solidFill>
                  <a:schemeClr val="bg1">
                    <a:lumMod val="50000"/>
                  </a:schemeClr>
                </a:solidFill>
              </a:rPr>
              <a:t>Performance Verification</a:t>
            </a:r>
          </a:p>
          <a:p>
            <a:pPr marL="742950" lvl="1" indent="-285750">
              <a:buFont typeface="Arial" panose="020B0604020202020204" pitchFamily="34" charset="0"/>
              <a:buChar char="•"/>
            </a:pPr>
            <a:r>
              <a:rPr lang="en-GB" sz="2000" dirty="0">
                <a:solidFill>
                  <a:schemeClr val="bg1">
                    <a:lumMod val="50000"/>
                  </a:schemeClr>
                </a:solidFill>
              </a:rPr>
              <a:t>Data synchronisation and filtering criteria for reference instrument and </a:t>
            </a:r>
            <a:r>
              <a:rPr lang="en-GB" sz="2000" dirty="0" err="1">
                <a:solidFill>
                  <a:schemeClr val="bg1">
                    <a:lumMod val="50000"/>
                  </a:schemeClr>
                </a:solidFill>
              </a:rPr>
              <a:t>lidar</a:t>
            </a:r>
            <a:r>
              <a:rPr lang="en-GB" sz="2000" dirty="0">
                <a:solidFill>
                  <a:schemeClr val="bg1">
                    <a:lumMod val="50000"/>
                  </a:schemeClr>
                </a:solidFill>
              </a:rPr>
              <a:t> (e.g. free stream, </a:t>
            </a:r>
            <a:r>
              <a:rPr lang="en-GB" sz="2000" dirty="0" err="1">
                <a:solidFill>
                  <a:schemeClr val="bg1">
                    <a:lumMod val="50000"/>
                  </a:schemeClr>
                </a:solidFill>
              </a:rPr>
              <a:t>PiF</a:t>
            </a:r>
            <a:r>
              <a:rPr lang="en-GB" sz="2000" dirty="0">
                <a:solidFill>
                  <a:schemeClr val="bg1">
                    <a:lumMod val="50000"/>
                  </a:schemeClr>
                </a:solidFill>
              </a:rPr>
              <a:t>, </a:t>
            </a:r>
            <a:r>
              <a:rPr lang="en-GB" sz="2000" dirty="0" err="1">
                <a:solidFill>
                  <a:schemeClr val="bg1">
                    <a:lumMod val="50000"/>
                  </a:schemeClr>
                </a:solidFill>
              </a:rPr>
              <a:t>PiA</a:t>
            </a:r>
            <a:r>
              <a:rPr lang="en-GB" sz="2000" dirty="0">
                <a:solidFill>
                  <a:schemeClr val="bg1">
                    <a:lumMod val="50000"/>
                  </a:schemeClr>
                </a:solidFill>
              </a:rPr>
              <a:t>, RMSE/HWS)</a:t>
            </a:r>
          </a:p>
          <a:p>
            <a:pPr marL="742950" lvl="1" indent="-285750">
              <a:buFont typeface="Arial" panose="020B0604020202020204" pitchFamily="34" charset="0"/>
              <a:buChar char="•"/>
            </a:pPr>
            <a:r>
              <a:rPr lang="en-GB" sz="2000" dirty="0">
                <a:solidFill>
                  <a:schemeClr val="bg1">
                    <a:lumMod val="50000"/>
                  </a:schemeClr>
                </a:solidFill>
              </a:rPr>
              <a:t>Data completion criteria and results after filtering</a:t>
            </a:r>
          </a:p>
          <a:p>
            <a:pPr marL="742950" lvl="1" indent="-285750">
              <a:buFont typeface="Arial" panose="020B0604020202020204" pitchFamily="34" charset="0"/>
              <a:buChar char="•"/>
            </a:pPr>
            <a:r>
              <a:rPr lang="en-GB" sz="2000" dirty="0">
                <a:solidFill>
                  <a:schemeClr val="bg1">
                    <a:lumMod val="50000"/>
                  </a:schemeClr>
                </a:solidFill>
              </a:rPr>
              <a:t>Verification method (for wind speed and direction, e.g. OLS, binned deviations)	</a:t>
            </a:r>
          </a:p>
          <a:p>
            <a:pPr marL="742950" lvl="1" indent="-285750">
              <a:buFont typeface="Arial" panose="020B0604020202020204" pitchFamily="34" charset="0"/>
              <a:buChar char="•"/>
            </a:pPr>
            <a:r>
              <a:rPr lang="en-GB" sz="2000" dirty="0">
                <a:solidFill>
                  <a:schemeClr val="bg1">
                    <a:lumMod val="50000"/>
                  </a:schemeClr>
                </a:solidFill>
              </a:rPr>
              <a:t>Test Results (e.g. wind speed and direction correlations and binned deviations)	</a:t>
            </a:r>
          </a:p>
          <a:p>
            <a:pPr marL="285750" indent="-285750">
              <a:buFont typeface="Arial" panose="020B0604020202020204" pitchFamily="34" charset="0"/>
              <a:buChar char="•"/>
            </a:pPr>
            <a:r>
              <a:rPr lang="en-GB" sz="2000" dirty="0">
                <a:solidFill>
                  <a:schemeClr val="bg1">
                    <a:lumMod val="50000"/>
                  </a:schemeClr>
                </a:solidFill>
              </a:rPr>
              <a:t>Comparison of results to acceptance criteria</a:t>
            </a:r>
          </a:p>
          <a:p>
            <a:pPr marL="285750" indent="-285750">
              <a:buFont typeface="Arial" panose="020B0604020202020204" pitchFamily="34" charset="0"/>
              <a:buChar char="•"/>
            </a:pPr>
            <a:r>
              <a:rPr lang="en-GB" sz="2000" dirty="0">
                <a:solidFill>
                  <a:schemeClr val="bg1">
                    <a:lumMod val="50000"/>
                  </a:schemeClr>
                </a:solidFill>
              </a:rPr>
              <a:t>Conclusions and recommendations</a:t>
            </a:r>
          </a:p>
        </p:txBody>
      </p:sp>
      <p:sp>
        <p:nvSpPr>
          <p:cNvPr id="3"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t>Performance verification</a:t>
            </a:r>
          </a:p>
        </p:txBody>
      </p:sp>
    </p:spTree>
    <p:extLst>
      <p:ext uri="{BB962C8B-B14F-4D97-AF65-F5344CB8AC3E}">
        <p14:creationId xmlns:p14="http://schemas.microsoft.com/office/powerpoint/2010/main" val="273900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049" y="1119421"/>
            <a:ext cx="8589597" cy="4708981"/>
          </a:xfrm>
          <a:prstGeom prst="rect">
            <a:avLst/>
          </a:prstGeom>
        </p:spPr>
        <p:txBody>
          <a:bodyPr wrap="square">
            <a:spAutoFit/>
          </a:bodyPr>
          <a:lstStyle/>
          <a:p>
            <a:r>
              <a:rPr lang="en-GB" sz="2000" dirty="0">
                <a:solidFill>
                  <a:schemeClr val="bg1">
                    <a:lumMod val="85000"/>
                  </a:schemeClr>
                </a:solidFill>
              </a:rPr>
              <a:t>Site Acceptance Testing</a:t>
            </a:r>
          </a:p>
          <a:p>
            <a:pPr marL="285750" indent="-285750">
              <a:buFont typeface="Arial" panose="020B0604020202020204" pitchFamily="34" charset="0"/>
              <a:buChar char="•"/>
            </a:pPr>
            <a:r>
              <a:rPr lang="en-GB" sz="2000" dirty="0">
                <a:solidFill>
                  <a:schemeClr val="bg1">
                    <a:lumMod val="85000"/>
                  </a:schemeClr>
                </a:solidFill>
              </a:rPr>
              <a:t>Lidar Use Case	(IEA Wind Task 32)</a:t>
            </a:r>
          </a:p>
          <a:p>
            <a:pPr marL="742950" lvl="1" indent="-285750">
              <a:buFont typeface="Arial" panose="020B0604020202020204" pitchFamily="34" charset="0"/>
              <a:buChar char="•"/>
            </a:pPr>
            <a:r>
              <a:rPr lang="en-GB" sz="2000" dirty="0">
                <a:solidFill>
                  <a:schemeClr val="bg1">
                    <a:lumMod val="85000"/>
                  </a:schemeClr>
                </a:solidFill>
              </a:rPr>
              <a:t>Data Requirements (applications and related </a:t>
            </a:r>
            <a:r>
              <a:rPr lang="en-GB" sz="2000" b="1" dirty="0">
                <a:solidFill>
                  <a:srgbClr val="FF0000"/>
                </a:solidFill>
              </a:rPr>
              <a:t>acceptance criteria</a:t>
            </a:r>
            <a:r>
              <a:rPr lang="en-GB" sz="2000" dirty="0">
                <a:solidFill>
                  <a:schemeClr val="bg1">
                    <a:lumMod val="50000"/>
                  </a:schemeClr>
                </a:solidFill>
              </a:rPr>
              <a:t>)</a:t>
            </a:r>
          </a:p>
          <a:p>
            <a:pPr marL="742950" lvl="1" indent="-285750">
              <a:buFont typeface="Arial" panose="020B0604020202020204" pitchFamily="34" charset="0"/>
              <a:buChar char="•"/>
            </a:pPr>
            <a:r>
              <a:rPr lang="en-GB" sz="2000" dirty="0">
                <a:solidFill>
                  <a:schemeClr val="bg1">
                    <a:lumMod val="85000"/>
                  </a:schemeClr>
                </a:solidFill>
              </a:rPr>
              <a:t>Measurement Situation (test site, reference instrument, </a:t>
            </a:r>
            <a:r>
              <a:rPr lang="en-GB" sz="2000" dirty="0" err="1">
                <a:solidFill>
                  <a:schemeClr val="bg1">
                    <a:lumMod val="85000"/>
                  </a:schemeClr>
                </a:solidFill>
              </a:rPr>
              <a:t>lidar</a:t>
            </a:r>
            <a:r>
              <a:rPr lang="en-GB" sz="2000" dirty="0">
                <a:solidFill>
                  <a:schemeClr val="bg1">
                    <a:lumMod val="85000"/>
                  </a:schemeClr>
                </a:solidFill>
              </a:rPr>
              <a:t> device)</a:t>
            </a:r>
          </a:p>
          <a:p>
            <a:pPr marL="742950" lvl="1" indent="-285750">
              <a:buFont typeface="Arial" panose="020B0604020202020204" pitchFamily="34" charset="0"/>
              <a:buChar char="•"/>
            </a:pPr>
            <a:r>
              <a:rPr lang="en-GB" sz="2000" dirty="0">
                <a:solidFill>
                  <a:schemeClr val="bg1">
                    <a:lumMod val="85000"/>
                  </a:schemeClr>
                </a:solidFill>
              </a:rPr>
              <a:t>Measurements method (e.g. remote mast scan / arc scan)</a:t>
            </a:r>
          </a:p>
          <a:p>
            <a:pPr marL="285750" indent="-285750">
              <a:buFont typeface="Arial" panose="020B0604020202020204" pitchFamily="34" charset="0"/>
              <a:buChar char="•"/>
            </a:pPr>
            <a:r>
              <a:rPr lang="en-GB" sz="2000" dirty="0">
                <a:solidFill>
                  <a:schemeClr val="bg1">
                    <a:lumMod val="85000"/>
                  </a:schemeClr>
                </a:solidFill>
              </a:rPr>
              <a:t>Performance Verification</a:t>
            </a:r>
          </a:p>
          <a:p>
            <a:pPr marL="742950" lvl="1" indent="-285750">
              <a:buFont typeface="Arial" panose="020B0604020202020204" pitchFamily="34" charset="0"/>
              <a:buChar char="•"/>
            </a:pPr>
            <a:r>
              <a:rPr lang="en-GB" sz="2000" dirty="0">
                <a:solidFill>
                  <a:schemeClr val="bg1">
                    <a:lumMod val="85000"/>
                  </a:schemeClr>
                </a:solidFill>
              </a:rPr>
              <a:t>Data synchronisation and filtering criteria for reference instrument and </a:t>
            </a:r>
            <a:r>
              <a:rPr lang="en-GB" sz="2000" dirty="0" err="1">
                <a:solidFill>
                  <a:schemeClr val="bg1">
                    <a:lumMod val="85000"/>
                  </a:schemeClr>
                </a:solidFill>
              </a:rPr>
              <a:t>lidar</a:t>
            </a:r>
            <a:r>
              <a:rPr lang="en-GB" sz="2000" dirty="0">
                <a:solidFill>
                  <a:schemeClr val="bg1">
                    <a:lumMod val="85000"/>
                  </a:schemeClr>
                </a:solidFill>
              </a:rPr>
              <a:t> (e.g. free stream, </a:t>
            </a:r>
            <a:r>
              <a:rPr lang="en-GB" sz="2000" dirty="0" err="1">
                <a:solidFill>
                  <a:schemeClr val="bg1">
                    <a:lumMod val="85000"/>
                  </a:schemeClr>
                </a:solidFill>
              </a:rPr>
              <a:t>PiF</a:t>
            </a:r>
            <a:r>
              <a:rPr lang="en-GB" sz="2000" dirty="0">
                <a:solidFill>
                  <a:schemeClr val="bg1">
                    <a:lumMod val="85000"/>
                  </a:schemeClr>
                </a:solidFill>
              </a:rPr>
              <a:t>, </a:t>
            </a:r>
            <a:r>
              <a:rPr lang="en-GB" sz="2000" dirty="0" err="1">
                <a:solidFill>
                  <a:schemeClr val="bg1">
                    <a:lumMod val="85000"/>
                  </a:schemeClr>
                </a:solidFill>
              </a:rPr>
              <a:t>PiA</a:t>
            </a:r>
            <a:r>
              <a:rPr lang="en-GB" sz="2000" dirty="0">
                <a:solidFill>
                  <a:schemeClr val="bg1">
                    <a:lumMod val="85000"/>
                  </a:schemeClr>
                </a:solidFill>
              </a:rPr>
              <a:t>, RMSE/HWS)</a:t>
            </a:r>
          </a:p>
          <a:p>
            <a:pPr marL="742950" lvl="1" indent="-285750">
              <a:buFont typeface="Arial" panose="020B0604020202020204" pitchFamily="34" charset="0"/>
              <a:buChar char="•"/>
            </a:pPr>
            <a:r>
              <a:rPr lang="en-GB" sz="2000" dirty="0">
                <a:solidFill>
                  <a:schemeClr val="bg1">
                    <a:lumMod val="85000"/>
                  </a:schemeClr>
                </a:solidFill>
              </a:rPr>
              <a:t>Data completion criteria and results after filtering</a:t>
            </a:r>
          </a:p>
          <a:p>
            <a:pPr marL="742950" lvl="1" indent="-285750">
              <a:buFont typeface="Arial" panose="020B0604020202020204" pitchFamily="34" charset="0"/>
              <a:buChar char="•"/>
            </a:pPr>
            <a:r>
              <a:rPr lang="en-GB" sz="2000" dirty="0">
                <a:solidFill>
                  <a:schemeClr val="bg1">
                    <a:lumMod val="85000"/>
                  </a:schemeClr>
                </a:solidFill>
              </a:rPr>
              <a:t>Verification method (for wind speed and direction, e.g. OLS, binned deviations)	</a:t>
            </a:r>
          </a:p>
          <a:p>
            <a:pPr marL="742950" lvl="1" indent="-285750">
              <a:buFont typeface="Arial" panose="020B0604020202020204" pitchFamily="34" charset="0"/>
              <a:buChar char="•"/>
            </a:pPr>
            <a:r>
              <a:rPr lang="en-GB" sz="2000" dirty="0">
                <a:solidFill>
                  <a:schemeClr val="bg1">
                    <a:lumMod val="85000"/>
                  </a:schemeClr>
                </a:solidFill>
              </a:rPr>
              <a:t>Test Results (e.g. wind speed and direction correlations and binned deviations)	</a:t>
            </a:r>
          </a:p>
          <a:p>
            <a:pPr marL="285750" indent="-285750">
              <a:buFont typeface="Arial" panose="020B0604020202020204" pitchFamily="34" charset="0"/>
              <a:buChar char="•"/>
            </a:pPr>
            <a:r>
              <a:rPr lang="en-GB" sz="2000" dirty="0">
                <a:solidFill>
                  <a:schemeClr val="bg1">
                    <a:lumMod val="85000"/>
                  </a:schemeClr>
                </a:solidFill>
              </a:rPr>
              <a:t>Comparison of results to acceptance criteria</a:t>
            </a:r>
          </a:p>
          <a:p>
            <a:pPr marL="285750" indent="-285750">
              <a:buFont typeface="Arial" panose="020B0604020202020204" pitchFamily="34" charset="0"/>
              <a:buChar char="•"/>
            </a:pPr>
            <a:r>
              <a:rPr lang="en-GB" sz="2000" dirty="0">
                <a:solidFill>
                  <a:schemeClr val="bg1">
                    <a:lumMod val="85000"/>
                  </a:schemeClr>
                </a:solidFill>
              </a:rPr>
              <a:t>Conclusions and recommendations</a:t>
            </a:r>
          </a:p>
        </p:txBody>
      </p:sp>
      <p:sp>
        <p:nvSpPr>
          <p:cNvPr id="3"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solidFill>
                  <a:schemeClr val="bg1">
                    <a:lumMod val="85000"/>
                  </a:schemeClr>
                </a:solidFill>
              </a:rPr>
              <a:t>Performance</a:t>
            </a:r>
            <a:r>
              <a:rPr lang="en-GB" b="1" dirty="0"/>
              <a:t> </a:t>
            </a:r>
            <a:r>
              <a:rPr lang="en-GB" b="1" dirty="0">
                <a:solidFill>
                  <a:srgbClr val="FF0000"/>
                </a:solidFill>
              </a:rPr>
              <a:t>verification</a:t>
            </a:r>
          </a:p>
        </p:txBody>
      </p:sp>
      <p:sp>
        <p:nvSpPr>
          <p:cNvPr id="2" name="TextBox 1"/>
          <p:cNvSpPr txBox="1"/>
          <p:nvPr/>
        </p:nvSpPr>
        <p:spPr>
          <a:xfrm>
            <a:off x="1128296" y="2293034"/>
            <a:ext cx="6879101" cy="3046988"/>
          </a:xfrm>
          <a:prstGeom prst="rect">
            <a:avLst/>
          </a:prstGeom>
          <a:solidFill>
            <a:schemeClr val="bg1">
              <a:alpha val="75000"/>
            </a:schemeClr>
          </a:solidFill>
          <a:ln>
            <a:solidFill>
              <a:schemeClr val="bg1">
                <a:lumMod val="50000"/>
              </a:schemeClr>
            </a:solidFill>
          </a:ln>
        </p:spPr>
        <p:txBody>
          <a:bodyPr wrap="square" rtlCol="0">
            <a:spAutoFit/>
          </a:bodyPr>
          <a:lstStyle/>
          <a:p>
            <a:r>
              <a:rPr lang="en-GB" sz="2400" dirty="0">
                <a:solidFill>
                  <a:schemeClr val="bg1">
                    <a:lumMod val="50000"/>
                  </a:schemeClr>
                </a:solidFill>
              </a:rPr>
              <a:t>Acceptance criteria </a:t>
            </a:r>
          </a:p>
          <a:p>
            <a:pPr marL="342900" indent="-342900">
              <a:buFont typeface="Arial" panose="020B0604020202020204" pitchFamily="34" charset="0"/>
              <a:buChar char="•"/>
            </a:pPr>
            <a:r>
              <a:rPr lang="en-GB" sz="2400" dirty="0">
                <a:solidFill>
                  <a:schemeClr val="bg1">
                    <a:lumMod val="50000"/>
                  </a:schemeClr>
                </a:solidFill>
              </a:rPr>
              <a:t>Indicate fitness for purpose</a:t>
            </a:r>
          </a:p>
          <a:p>
            <a:pPr marL="342900" indent="-342900">
              <a:buFont typeface="Arial" panose="020B0604020202020204" pitchFamily="34" charset="0"/>
              <a:buChar char="•"/>
            </a:pPr>
            <a:r>
              <a:rPr lang="en-GB" sz="2400" dirty="0">
                <a:solidFill>
                  <a:schemeClr val="bg1">
                    <a:lumMod val="50000"/>
                  </a:schemeClr>
                </a:solidFill>
              </a:rPr>
              <a:t>Are application specific</a:t>
            </a:r>
          </a:p>
          <a:p>
            <a:pPr marL="342900" indent="-342900">
              <a:buFont typeface="Arial" panose="020B0604020202020204" pitchFamily="34" charset="0"/>
              <a:buChar char="•"/>
            </a:pPr>
            <a:r>
              <a:rPr lang="en-GB" sz="2400" dirty="0">
                <a:solidFill>
                  <a:schemeClr val="bg1">
                    <a:lumMod val="50000"/>
                  </a:schemeClr>
                </a:solidFill>
              </a:rPr>
              <a:t>Are among the data requirements of the use case</a:t>
            </a:r>
          </a:p>
          <a:p>
            <a:pPr marL="342900" indent="-342900">
              <a:buFont typeface="Arial" panose="020B0604020202020204" pitchFamily="34" charset="0"/>
              <a:buChar char="•"/>
            </a:pPr>
            <a:r>
              <a:rPr lang="en-GB" sz="2400" dirty="0">
                <a:solidFill>
                  <a:schemeClr val="bg1">
                    <a:lumMod val="50000"/>
                  </a:schemeClr>
                </a:solidFill>
              </a:rPr>
              <a:t>Arise in relation to achieving outcome-driven rather than constraint-driven objectives</a:t>
            </a:r>
          </a:p>
          <a:p>
            <a:pPr marL="342900" indent="-342900">
              <a:buFont typeface="Arial" panose="020B0604020202020204" pitchFamily="34" charset="0"/>
              <a:buChar char="•"/>
            </a:pPr>
            <a:r>
              <a:rPr lang="en-GB" sz="2400" dirty="0">
                <a:solidFill>
                  <a:schemeClr val="bg1">
                    <a:lumMod val="50000"/>
                  </a:schemeClr>
                </a:solidFill>
              </a:rPr>
              <a:t>I.e. “what do I want to measure” not “what can I measure”</a:t>
            </a:r>
          </a:p>
        </p:txBody>
      </p:sp>
    </p:spTree>
    <p:extLst>
      <p:ext uri="{BB962C8B-B14F-4D97-AF65-F5344CB8AC3E}">
        <p14:creationId xmlns:p14="http://schemas.microsoft.com/office/powerpoint/2010/main" val="44579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049" y="1125814"/>
            <a:ext cx="8561462" cy="4708981"/>
          </a:xfrm>
          <a:prstGeom prst="rect">
            <a:avLst/>
          </a:prstGeom>
        </p:spPr>
        <p:txBody>
          <a:bodyPr wrap="square">
            <a:spAutoFit/>
          </a:bodyPr>
          <a:lstStyle/>
          <a:p>
            <a:pPr marL="285750" indent="-285750">
              <a:buFont typeface="Arial" panose="020B0604020202020204" pitchFamily="34" charset="0"/>
              <a:buChar char="•"/>
            </a:pPr>
            <a:r>
              <a:rPr lang="en-GB" sz="2000" dirty="0">
                <a:solidFill>
                  <a:schemeClr val="bg1">
                    <a:lumMod val="50000"/>
                  </a:schemeClr>
                </a:solidFill>
              </a:rPr>
              <a:t>Data completion (IEC 61400-12-1 2nd edition (FDIS))	</a:t>
            </a:r>
          </a:p>
          <a:p>
            <a:pPr marL="742950" lvl="1" indent="-285750">
              <a:buFont typeface="Arial" panose="020B0604020202020204" pitchFamily="34" charset="0"/>
              <a:buChar char="•"/>
            </a:pPr>
            <a:r>
              <a:rPr lang="en-GB" sz="2000" dirty="0">
                <a:solidFill>
                  <a:schemeClr val="bg1">
                    <a:lumMod val="50000"/>
                  </a:schemeClr>
                </a:solidFill>
              </a:rPr>
              <a:t>≥3 pairs in each wind speed bin between 4 and 16 m/s inclusive </a:t>
            </a:r>
          </a:p>
          <a:p>
            <a:pPr marL="742950" lvl="1" indent="-285750">
              <a:buFont typeface="Arial" panose="020B0604020202020204" pitchFamily="34" charset="0"/>
              <a:buChar char="•"/>
            </a:pPr>
            <a:r>
              <a:rPr lang="en-GB" sz="2000" dirty="0">
                <a:solidFill>
                  <a:schemeClr val="bg1">
                    <a:lumMod val="50000"/>
                  </a:schemeClr>
                </a:solidFill>
              </a:rPr>
              <a:t>≥180 hours overall</a:t>
            </a:r>
          </a:p>
          <a:p>
            <a:pPr marL="285750" indent="-285750">
              <a:buFont typeface="Arial" panose="020B0604020202020204" pitchFamily="34" charset="0"/>
              <a:buChar char="•"/>
            </a:pPr>
            <a:r>
              <a:rPr lang="en-GB" sz="2000" dirty="0">
                <a:solidFill>
                  <a:schemeClr val="bg1">
                    <a:lumMod val="50000"/>
                  </a:schemeClr>
                </a:solidFill>
              </a:rPr>
              <a:t>Horizontal wind speed comparison with reference</a:t>
            </a:r>
          </a:p>
          <a:p>
            <a:pPr marL="742950" lvl="1" indent="-285750">
              <a:buFont typeface="Arial" panose="020B0604020202020204" pitchFamily="34" charset="0"/>
              <a:buChar char="•"/>
            </a:pPr>
            <a:r>
              <a:rPr lang="en-GB" sz="2000" dirty="0">
                <a:solidFill>
                  <a:schemeClr val="bg1">
                    <a:lumMod val="50000"/>
                  </a:schemeClr>
                </a:solidFill>
              </a:rPr>
              <a:t>Linear OLS regression slope between 0.98 and 1.02</a:t>
            </a:r>
          </a:p>
          <a:p>
            <a:pPr marL="742950" lvl="1" indent="-285750">
              <a:buFont typeface="Arial" panose="020B0604020202020204" pitchFamily="34" charset="0"/>
              <a:buChar char="•"/>
            </a:pPr>
            <a:r>
              <a:rPr lang="en-GB" sz="2000" dirty="0">
                <a:solidFill>
                  <a:schemeClr val="bg1">
                    <a:lumMod val="50000"/>
                  </a:schemeClr>
                </a:solidFill>
              </a:rPr>
              <a:t>Linear OLS regression offset (m/s) between -0.2 and 0.2</a:t>
            </a:r>
          </a:p>
          <a:p>
            <a:pPr marL="742950" lvl="1" indent="-285750">
              <a:buFont typeface="Arial" panose="020B0604020202020204" pitchFamily="34" charset="0"/>
              <a:buChar char="•"/>
            </a:pPr>
            <a:r>
              <a:rPr lang="en-GB" sz="2000" dirty="0">
                <a:solidFill>
                  <a:schemeClr val="bg1">
                    <a:lumMod val="50000"/>
                  </a:schemeClr>
                </a:solidFill>
              </a:rPr>
              <a:t>Linear OLS coefficient of determination ≥0.98</a:t>
            </a:r>
          </a:p>
          <a:p>
            <a:pPr marL="742950" lvl="1" indent="-285750">
              <a:buFont typeface="Arial" panose="020B0604020202020204" pitchFamily="34" charset="0"/>
              <a:buChar char="•"/>
            </a:pPr>
            <a:r>
              <a:rPr lang="en-GB" sz="2000" dirty="0">
                <a:solidFill>
                  <a:schemeClr val="bg1">
                    <a:lumMod val="50000"/>
                  </a:schemeClr>
                </a:solidFill>
              </a:rPr>
              <a:t>Binned percentage wind speed error within reference uncertainties between 4 and 16 m/s</a:t>
            </a:r>
          </a:p>
          <a:p>
            <a:pPr marL="285750" indent="-285750">
              <a:buFont typeface="Arial" panose="020B0604020202020204" pitchFamily="34" charset="0"/>
              <a:buChar char="•"/>
            </a:pPr>
            <a:r>
              <a:rPr lang="en-GB" sz="2000" dirty="0">
                <a:solidFill>
                  <a:schemeClr val="bg1">
                    <a:lumMod val="50000"/>
                  </a:schemeClr>
                </a:solidFill>
              </a:rPr>
              <a:t>Wind direction comparison with reference</a:t>
            </a:r>
          </a:p>
          <a:p>
            <a:pPr marL="742950" lvl="1" indent="-285750">
              <a:buFont typeface="Arial" panose="020B0604020202020204" pitchFamily="34" charset="0"/>
              <a:buChar char="•"/>
            </a:pPr>
            <a:r>
              <a:rPr lang="en-GB" sz="2000" dirty="0">
                <a:solidFill>
                  <a:schemeClr val="bg1">
                    <a:lumMod val="50000"/>
                  </a:schemeClr>
                </a:solidFill>
              </a:rPr>
              <a:t>Linear OLS regression slope between 0.98 and 1.02</a:t>
            </a:r>
          </a:p>
          <a:p>
            <a:pPr marL="742950" lvl="1" indent="-285750">
              <a:buFont typeface="Arial" panose="020B0604020202020204" pitchFamily="34" charset="0"/>
              <a:buChar char="•"/>
            </a:pPr>
            <a:r>
              <a:rPr lang="en-GB" sz="2000" dirty="0">
                <a:solidFill>
                  <a:schemeClr val="bg1">
                    <a:lumMod val="50000"/>
                  </a:schemeClr>
                </a:solidFill>
              </a:rPr>
              <a:t>Linear OLS regression offset (°) between -5 and 5</a:t>
            </a:r>
          </a:p>
          <a:p>
            <a:pPr marL="742950" lvl="1" indent="-285750">
              <a:buFont typeface="Arial" panose="020B0604020202020204" pitchFamily="34" charset="0"/>
              <a:buChar char="•"/>
            </a:pPr>
            <a:r>
              <a:rPr lang="en-GB" sz="2000" dirty="0">
                <a:solidFill>
                  <a:schemeClr val="bg1">
                    <a:lumMod val="50000"/>
                  </a:schemeClr>
                </a:solidFill>
              </a:rPr>
              <a:t>Linear OLS coefficient of determination ≥0.98</a:t>
            </a:r>
          </a:p>
          <a:p>
            <a:pPr marL="742950" lvl="1" indent="-285750">
              <a:buFont typeface="Arial" panose="020B0604020202020204" pitchFamily="34" charset="0"/>
              <a:buChar char="•"/>
            </a:pPr>
            <a:r>
              <a:rPr lang="en-GB" sz="2000" dirty="0">
                <a:solidFill>
                  <a:schemeClr val="bg1">
                    <a:lumMod val="50000"/>
                  </a:schemeClr>
                </a:solidFill>
              </a:rPr>
              <a:t>Average wind direction error in each sector (°) &lt;5</a:t>
            </a:r>
          </a:p>
          <a:p>
            <a:pPr marL="742950" lvl="1" indent="-285750">
              <a:buFont typeface="Arial" panose="020B0604020202020204" pitchFamily="34" charset="0"/>
              <a:buChar char="•"/>
            </a:pPr>
            <a:r>
              <a:rPr lang="en-GB" sz="2000" dirty="0">
                <a:solidFill>
                  <a:schemeClr val="bg1">
                    <a:lumMod val="50000"/>
                  </a:schemeClr>
                </a:solidFill>
              </a:rPr>
              <a:t>Average standard deviation of error in each sector (°) &lt;10</a:t>
            </a:r>
          </a:p>
        </p:txBody>
      </p:sp>
      <p:sp>
        <p:nvSpPr>
          <p:cNvPr id="5"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t>Typical acceptance criteria</a:t>
            </a:r>
          </a:p>
        </p:txBody>
      </p:sp>
    </p:spTree>
    <p:extLst>
      <p:ext uri="{BB962C8B-B14F-4D97-AF65-F5344CB8AC3E}">
        <p14:creationId xmlns:p14="http://schemas.microsoft.com/office/powerpoint/2010/main" val="169186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473869"/>
            <a:ext cx="6838950" cy="398462"/>
          </a:xfrm>
        </p:spPr>
        <p:txBody>
          <a:bodyPr/>
          <a:lstStyle/>
          <a:p>
            <a:r>
              <a:rPr lang="en-GB" b="1" dirty="0"/>
              <a:t>3</a:t>
            </a:r>
            <a:r>
              <a:rPr lang="en-GB" b="1" baseline="30000" dirty="0"/>
              <a:t>rd</a:t>
            </a:r>
            <a:r>
              <a:rPr lang="en-GB" b="1" dirty="0"/>
              <a:t> party review: </a:t>
            </a:r>
            <a:r>
              <a:rPr lang="en-GB" b="1" dirty="0" err="1"/>
              <a:t>Fraunhofer</a:t>
            </a:r>
            <a:r>
              <a:rPr lang="en-GB" b="1" dirty="0"/>
              <a:t> IWES</a:t>
            </a:r>
            <a:endParaRPr lang="en-GB" dirty="0"/>
          </a:p>
        </p:txBody>
      </p:sp>
      <p:sp>
        <p:nvSpPr>
          <p:cNvPr id="3" name="Content Placeholder 2"/>
          <p:cNvSpPr>
            <a:spLocks noGrp="1"/>
          </p:cNvSpPr>
          <p:nvPr>
            <p:ph idx="1"/>
          </p:nvPr>
        </p:nvSpPr>
        <p:spPr>
          <a:xfrm>
            <a:off x="432708" y="1593851"/>
            <a:ext cx="8308888" cy="4705349"/>
          </a:xfrm>
        </p:spPr>
        <p:txBody>
          <a:bodyPr>
            <a:normAutofit/>
          </a:bodyPr>
          <a:lstStyle/>
          <a:p>
            <a:pPr marL="0" lvl="0" indent="0">
              <a:buNone/>
            </a:pPr>
            <a:r>
              <a:rPr lang="en-GB" dirty="0">
                <a:solidFill>
                  <a:schemeClr val="bg1">
                    <a:lumMod val="50000"/>
                  </a:schemeClr>
                </a:solidFill>
              </a:rPr>
              <a:t>Scanning </a:t>
            </a:r>
            <a:r>
              <a:rPr lang="en-GB" dirty="0" err="1">
                <a:solidFill>
                  <a:schemeClr val="bg1">
                    <a:lumMod val="50000"/>
                  </a:schemeClr>
                </a:solidFill>
              </a:rPr>
              <a:t>lidar’s</a:t>
            </a:r>
            <a:r>
              <a:rPr lang="en-GB" dirty="0">
                <a:solidFill>
                  <a:schemeClr val="bg1">
                    <a:lumMod val="50000"/>
                  </a:schemeClr>
                </a:solidFill>
              </a:rPr>
              <a:t> arc scan capability allows measurements “where a horizontal distance between the location of the measurement device and its measurements is necessary.” </a:t>
            </a:r>
          </a:p>
          <a:p>
            <a:pPr marL="0" lvl="0" indent="0" algn="r">
              <a:buNone/>
            </a:pPr>
            <a:r>
              <a:rPr lang="en-GB" sz="1800" dirty="0">
                <a:solidFill>
                  <a:schemeClr val="bg1">
                    <a:lumMod val="50000"/>
                  </a:schemeClr>
                </a:solidFill>
              </a:rPr>
              <a:t>(</a:t>
            </a:r>
            <a:r>
              <a:rPr lang="en-GB" sz="1800" dirty="0" err="1">
                <a:solidFill>
                  <a:schemeClr val="bg1">
                    <a:lumMod val="50000"/>
                  </a:schemeClr>
                </a:solidFill>
              </a:rPr>
              <a:t>Fraunhofer</a:t>
            </a:r>
            <a:r>
              <a:rPr lang="en-GB" sz="1800" dirty="0">
                <a:solidFill>
                  <a:schemeClr val="bg1">
                    <a:lumMod val="50000"/>
                  </a:schemeClr>
                </a:solidFill>
              </a:rPr>
              <a:t> </a:t>
            </a:r>
            <a:r>
              <a:rPr lang="en-GB" sz="1800" dirty="0" err="1">
                <a:solidFill>
                  <a:schemeClr val="bg1">
                    <a:lumMod val="50000"/>
                  </a:schemeClr>
                </a:solidFill>
              </a:rPr>
              <a:t>IWES</a:t>
            </a:r>
            <a:r>
              <a:rPr lang="en-GB" sz="1800" dirty="0">
                <a:solidFill>
                  <a:schemeClr val="bg1">
                    <a:lumMod val="50000"/>
                  </a:schemeClr>
                </a:solidFill>
              </a:rPr>
              <a:t>, 2013)</a:t>
            </a:r>
          </a:p>
          <a:p>
            <a:pPr marL="0" indent="0">
              <a:buNone/>
            </a:pPr>
            <a:endParaRPr lang="en-GB" sz="1400" dirty="0">
              <a:solidFill>
                <a:schemeClr val="bg1">
                  <a:lumMod val="50000"/>
                </a:schemeClr>
              </a:solidFill>
            </a:endParaRPr>
          </a:p>
          <a:p>
            <a:pPr marL="0" indent="0">
              <a:buNone/>
            </a:pPr>
            <a:endParaRPr lang="en-GB" sz="1400" dirty="0">
              <a:solidFill>
                <a:schemeClr val="bg1">
                  <a:lumMod val="50000"/>
                </a:schemeClr>
              </a:solidFill>
            </a:endParaRPr>
          </a:p>
          <a:p>
            <a:pPr marL="0" indent="0">
              <a:buNone/>
            </a:pPr>
            <a:endParaRPr lang="en-GB" sz="1400" dirty="0">
              <a:solidFill>
                <a:schemeClr val="bg1">
                  <a:lumMod val="50000"/>
                </a:schemeClr>
              </a:solidFill>
            </a:endParaRPr>
          </a:p>
          <a:p>
            <a:pPr marL="0" lvl="0" indent="0">
              <a:buNone/>
            </a:pPr>
            <a:r>
              <a:rPr lang="en-GB" dirty="0">
                <a:solidFill>
                  <a:schemeClr val="bg1">
                    <a:lumMod val="50000"/>
                  </a:schemeClr>
                </a:solidFill>
              </a:rPr>
              <a:t>“[Scanning </a:t>
            </a:r>
            <a:r>
              <a:rPr lang="en-GB" dirty="0" err="1">
                <a:solidFill>
                  <a:schemeClr val="bg1">
                    <a:lumMod val="50000"/>
                  </a:schemeClr>
                </a:solidFill>
              </a:rPr>
              <a:t>lidar</a:t>
            </a:r>
            <a:r>
              <a:rPr lang="en-GB" dirty="0">
                <a:solidFill>
                  <a:schemeClr val="bg1">
                    <a:lumMod val="50000"/>
                  </a:schemeClr>
                </a:solidFill>
              </a:rPr>
              <a:t>] may be recommended ... for a power performance assessment offshore with the [scanning </a:t>
            </a:r>
            <a:r>
              <a:rPr lang="en-GB" dirty="0" err="1">
                <a:solidFill>
                  <a:schemeClr val="bg1">
                    <a:lumMod val="50000"/>
                  </a:schemeClr>
                </a:solidFill>
              </a:rPr>
              <a:t>lidar</a:t>
            </a:r>
            <a:r>
              <a:rPr lang="en-GB" dirty="0">
                <a:solidFill>
                  <a:schemeClr val="bg1">
                    <a:lumMod val="50000"/>
                  </a:schemeClr>
                </a:solidFill>
              </a:rPr>
              <a:t>] installed on the transition piece of the test turbine.”</a:t>
            </a:r>
          </a:p>
          <a:p>
            <a:pPr marL="0" lvl="0" indent="0" algn="r">
              <a:buNone/>
            </a:pPr>
            <a:r>
              <a:rPr lang="en-GB" sz="1800" dirty="0">
                <a:solidFill>
                  <a:schemeClr val="bg1">
                    <a:lumMod val="50000"/>
                  </a:schemeClr>
                </a:solidFill>
              </a:rPr>
              <a:t>(</a:t>
            </a:r>
            <a:r>
              <a:rPr lang="en-GB" sz="1800" dirty="0" err="1">
                <a:solidFill>
                  <a:schemeClr val="bg1">
                    <a:lumMod val="50000"/>
                  </a:schemeClr>
                </a:solidFill>
              </a:rPr>
              <a:t>Fraunhofer</a:t>
            </a:r>
            <a:r>
              <a:rPr lang="en-GB" sz="1800" dirty="0">
                <a:solidFill>
                  <a:schemeClr val="bg1">
                    <a:lumMod val="50000"/>
                  </a:schemeClr>
                </a:solidFill>
              </a:rPr>
              <a:t> </a:t>
            </a:r>
            <a:r>
              <a:rPr lang="en-GB" sz="1800" dirty="0" err="1">
                <a:solidFill>
                  <a:schemeClr val="bg1">
                    <a:lumMod val="50000"/>
                  </a:schemeClr>
                </a:solidFill>
              </a:rPr>
              <a:t>IWES</a:t>
            </a:r>
            <a:r>
              <a:rPr lang="en-GB" sz="1800" dirty="0">
                <a:solidFill>
                  <a:schemeClr val="bg1">
                    <a:lumMod val="50000"/>
                  </a:schemeClr>
                </a:solidFill>
              </a:rPr>
              <a:t> 2013)</a:t>
            </a:r>
          </a:p>
        </p:txBody>
      </p:sp>
    </p:spTree>
    <p:extLst>
      <p:ext uri="{BB962C8B-B14F-4D97-AF65-F5344CB8AC3E}">
        <p14:creationId xmlns:p14="http://schemas.microsoft.com/office/powerpoint/2010/main" val="147571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06" y="892895"/>
            <a:ext cx="6903722" cy="5177791"/>
          </a:xfrm>
          <a:prstGeom prst="rect">
            <a:avLst/>
          </a:prstGeom>
        </p:spPr>
      </p:pic>
      <p:sp>
        <p:nvSpPr>
          <p:cNvPr id="3"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i="1" dirty="0"/>
              <a:t>In situ </a:t>
            </a:r>
            <a:r>
              <a:rPr lang="en-GB" b="1" dirty="0"/>
              <a:t>calibration</a:t>
            </a:r>
          </a:p>
        </p:txBody>
      </p:sp>
    </p:spTree>
    <p:extLst>
      <p:ext uri="{BB962C8B-B14F-4D97-AF65-F5344CB8AC3E}">
        <p14:creationId xmlns:p14="http://schemas.microsoft.com/office/powerpoint/2010/main" val="144276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26" y="889779"/>
            <a:ext cx="6949138" cy="5211853"/>
          </a:xfrm>
          <a:prstGeom prst="rect">
            <a:avLst/>
          </a:prstGeom>
        </p:spPr>
      </p:pic>
      <p:sp>
        <p:nvSpPr>
          <p:cNvPr id="6"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i="1" dirty="0"/>
              <a:t>In situ </a:t>
            </a:r>
            <a:r>
              <a:rPr lang="en-GB" b="1" dirty="0"/>
              <a:t>calibration</a:t>
            </a:r>
          </a:p>
        </p:txBody>
      </p:sp>
    </p:spTree>
    <p:extLst>
      <p:ext uri="{BB962C8B-B14F-4D97-AF65-F5344CB8AC3E}">
        <p14:creationId xmlns:p14="http://schemas.microsoft.com/office/powerpoint/2010/main" val="230258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clrChange>
              <a:clrFrom>
                <a:srgbClr val="FFFFFF"/>
              </a:clrFrom>
              <a:clrTo>
                <a:srgbClr val="FFFFFF">
                  <a:alpha val="0"/>
                </a:srgbClr>
              </a:clrTo>
            </a:clrChange>
          </a:blip>
          <a:srcRect l="40981" t="32602" r="21897" b="18192"/>
          <a:stretch/>
        </p:blipFill>
        <p:spPr>
          <a:xfrm>
            <a:off x="1818976" y="1723693"/>
            <a:ext cx="4929052" cy="3673081"/>
          </a:xfrm>
          <a:prstGeom prst="rect">
            <a:avLst/>
          </a:prstGeom>
        </p:spPr>
      </p:pic>
      <p:sp>
        <p:nvSpPr>
          <p:cNvPr id="6"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i="1" dirty="0"/>
              <a:t>In situ </a:t>
            </a:r>
            <a:r>
              <a:rPr lang="en-GB" b="1" dirty="0"/>
              <a:t>classification</a:t>
            </a:r>
          </a:p>
        </p:txBody>
      </p:sp>
    </p:spTree>
    <p:extLst>
      <p:ext uri="{BB962C8B-B14F-4D97-AF65-F5344CB8AC3E}">
        <p14:creationId xmlns:p14="http://schemas.microsoft.com/office/powerpoint/2010/main" val="3704603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p:cNvSpPr txBox="1">
            <a:spLocks/>
          </p:cNvSpPr>
          <p:nvPr/>
        </p:nvSpPr>
        <p:spPr>
          <a:xfrm>
            <a:off x="273050" y="928803"/>
            <a:ext cx="8294176" cy="572789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pPr marL="342900" indent="-342900">
              <a:buFont typeface="Arial" panose="020B0604020202020204" pitchFamily="34" charset="0"/>
              <a:buChar char="•"/>
            </a:pPr>
            <a:r>
              <a:rPr lang="en-GB" sz="2000" dirty="0">
                <a:solidFill>
                  <a:schemeClr val="bg1">
                    <a:lumMod val="50000"/>
                  </a:schemeClr>
                </a:solidFill>
                <a:latin typeface="+mn-lt"/>
              </a:rPr>
              <a:t>Relatively </a:t>
            </a:r>
            <a:r>
              <a:rPr lang="en-GB" sz="2000" b="1" i="1" dirty="0">
                <a:solidFill>
                  <a:schemeClr val="bg1">
                    <a:lumMod val="50000"/>
                  </a:schemeClr>
                </a:solidFill>
                <a:latin typeface="+mn-lt"/>
              </a:rPr>
              <a:t>low</a:t>
            </a:r>
            <a:r>
              <a:rPr lang="en-GB" sz="2000" dirty="0">
                <a:solidFill>
                  <a:schemeClr val="bg1">
                    <a:lumMod val="50000"/>
                  </a:schemeClr>
                </a:solidFill>
                <a:latin typeface="+mn-lt"/>
              </a:rPr>
              <a:t> sensitivity to shear is observed</a:t>
            </a:r>
          </a:p>
          <a:p>
            <a:pPr marL="800100" lvl="1" indent="-342900">
              <a:buFont typeface="Arial" panose="020B0604020202020204" pitchFamily="34" charset="0"/>
              <a:buChar char="•"/>
            </a:pPr>
            <a:r>
              <a:rPr lang="en-GB" sz="2000" dirty="0">
                <a:solidFill>
                  <a:schemeClr val="bg1">
                    <a:lumMod val="50000"/>
                  </a:schemeClr>
                </a:solidFill>
              </a:rPr>
              <a:t>The technique is effectively a VAD with a reduced sensitivity to shear due to a lower elevation angle</a:t>
            </a:r>
          </a:p>
          <a:p>
            <a:pPr marL="800100" lvl="1" indent="-342900">
              <a:buFont typeface="Arial" panose="020B0604020202020204" pitchFamily="34" charset="0"/>
              <a:buChar char="•"/>
            </a:pPr>
            <a:r>
              <a:rPr lang="en-GB" sz="2000" dirty="0">
                <a:solidFill>
                  <a:schemeClr val="bg1">
                    <a:lumMod val="50000"/>
                  </a:schemeClr>
                </a:solidFill>
              </a:rPr>
              <a:t>N.B. you should </a:t>
            </a:r>
            <a:r>
              <a:rPr lang="en-GB" sz="2000" i="1" dirty="0">
                <a:solidFill>
                  <a:schemeClr val="bg1">
                    <a:lumMod val="50000"/>
                  </a:schemeClr>
                </a:solidFill>
              </a:rPr>
              <a:t>always</a:t>
            </a:r>
            <a:r>
              <a:rPr lang="en-GB" sz="2000" dirty="0">
                <a:solidFill>
                  <a:schemeClr val="bg1">
                    <a:lumMod val="50000"/>
                  </a:schemeClr>
                </a:solidFill>
              </a:rPr>
              <a:t> be assessing shear sensitivity anyway as a check for measurement height error</a:t>
            </a:r>
            <a:r>
              <a:rPr lang="en-GB" sz="2000" baseline="30000" dirty="0">
                <a:solidFill>
                  <a:schemeClr val="bg1">
                    <a:lumMod val="50000"/>
                  </a:schemeClr>
                </a:solidFill>
              </a:rPr>
              <a:t>1</a:t>
            </a:r>
            <a:endParaRPr lang="en-GB" sz="2000" dirty="0">
              <a:solidFill>
                <a:schemeClr val="bg1">
                  <a:lumMod val="50000"/>
                </a:schemeClr>
              </a:solidFill>
            </a:endParaRPr>
          </a:p>
          <a:p>
            <a:pPr marL="342900" indent="-342900">
              <a:buFont typeface="Arial" panose="020B0604020202020204" pitchFamily="34" charset="0"/>
              <a:buChar char="•"/>
            </a:pPr>
            <a:r>
              <a:rPr lang="en-GB" sz="2000" dirty="0">
                <a:solidFill>
                  <a:schemeClr val="bg1">
                    <a:lumMod val="50000"/>
                  </a:schemeClr>
                </a:solidFill>
                <a:latin typeface="+mn-lt"/>
              </a:rPr>
              <a:t>Relatively </a:t>
            </a:r>
            <a:r>
              <a:rPr lang="en-GB" sz="2000" b="1" i="1" dirty="0">
                <a:solidFill>
                  <a:schemeClr val="bg1">
                    <a:lumMod val="50000"/>
                  </a:schemeClr>
                </a:solidFill>
                <a:latin typeface="+mn-lt"/>
              </a:rPr>
              <a:t>high</a:t>
            </a:r>
            <a:r>
              <a:rPr lang="en-GB" sz="2000" dirty="0">
                <a:solidFill>
                  <a:schemeClr val="bg1">
                    <a:lumMod val="50000"/>
                  </a:schemeClr>
                </a:solidFill>
                <a:latin typeface="+mn-lt"/>
              </a:rPr>
              <a:t> sensitivity to turbulence considered due to relatively narrow arc size (which on this occasion was 30° to minimise the measurement volume as the reference was approximately 1 km away)</a:t>
            </a:r>
          </a:p>
          <a:p>
            <a:pPr marL="800100" lvl="1" indent="-342900">
              <a:buFont typeface="Arial" panose="020B0604020202020204" pitchFamily="34" charset="0"/>
              <a:buChar char="•"/>
            </a:pPr>
            <a:r>
              <a:rPr lang="en-GB" sz="2000" dirty="0">
                <a:solidFill>
                  <a:schemeClr val="bg1">
                    <a:lumMod val="50000"/>
                  </a:schemeClr>
                </a:solidFill>
              </a:rPr>
              <a:t>Turbulent decorrelation can occur for narrower arcs if the variation in radial velocity due to turbulence exceeds the variation due to scanning</a:t>
            </a:r>
          </a:p>
          <a:p>
            <a:pPr marL="800100" lvl="1" indent="-342900">
              <a:buFont typeface="Arial" panose="020B0604020202020204" pitchFamily="34" charset="0"/>
              <a:buChar char="•"/>
            </a:pPr>
            <a:r>
              <a:rPr lang="en-GB" sz="2000" dirty="0">
                <a:solidFill>
                  <a:schemeClr val="bg1">
                    <a:lumMod val="50000"/>
                  </a:schemeClr>
                </a:solidFill>
              </a:rPr>
              <a:t>In practice arc sizes can range from 30° to 360° based on project specific considerations (N.B. 360° is not a VAD if the upwind arc is selected to represent inflow for any given wind direction)</a:t>
            </a:r>
          </a:p>
          <a:p>
            <a:pPr marL="342900" indent="-342900">
              <a:buFont typeface="Arial" panose="020B0604020202020204" pitchFamily="34" charset="0"/>
              <a:buChar char="•"/>
            </a:pPr>
            <a:r>
              <a:rPr lang="en-GB" sz="2000" dirty="0">
                <a:solidFill>
                  <a:schemeClr val="bg1">
                    <a:lumMod val="50000"/>
                  </a:schemeClr>
                </a:solidFill>
                <a:latin typeface="+mn-lt"/>
              </a:rPr>
              <a:t>Direction sensitivity </a:t>
            </a:r>
            <a:r>
              <a:rPr lang="en-GB" sz="2000" b="1" i="1" dirty="0">
                <a:solidFill>
                  <a:schemeClr val="bg1">
                    <a:lumMod val="50000"/>
                  </a:schemeClr>
                </a:solidFill>
                <a:latin typeface="+mn-lt"/>
              </a:rPr>
              <a:t>dominates</a:t>
            </a:r>
          </a:p>
          <a:p>
            <a:pPr marL="800100" lvl="1" indent="-342900">
              <a:buFont typeface="Arial" panose="020B0604020202020204" pitchFamily="34" charset="0"/>
              <a:buChar char="•"/>
            </a:pPr>
            <a:r>
              <a:rPr lang="en-GB" sz="2000" dirty="0">
                <a:solidFill>
                  <a:schemeClr val="bg1">
                    <a:lumMod val="50000"/>
                  </a:schemeClr>
                </a:solidFill>
              </a:rPr>
              <a:t>This is likely to be due to reference met mast flow distortion effects</a:t>
            </a:r>
          </a:p>
          <a:p>
            <a:pPr marL="800100" lvl="1" indent="-342900">
              <a:buFont typeface="Arial" panose="020B0604020202020204" pitchFamily="34" charset="0"/>
              <a:buChar char="•"/>
            </a:pPr>
            <a:r>
              <a:rPr lang="en-GB" sz="2000" dirty="0">
                <a:solidFill>
                  <a:schemeClr val="bg1">
                    <a:lumMod val="50000"/>
                  </a:schemeClr>
                </a:solidFill>
              </a:rPr>
              <a:t>In general we find reference uncertainty dominates results</a:t>
            </a:r>
          </a:p>
          <a:p>
            <a:pPr marL="800100" lvl="1" indent="-342900">
              <a:buFont typeface="Arial" panose="020B0604020202020204" pitchFamily="34" charset="0"/>
              <a:buChar char="•"/>
            </a:pPr>
            <a:r>
              <a:rPr lang="en-GB" sz="2000" dirty="0">
                <a:solidFill>
                  <a:schemeClr val="bg1">
                    <a:lumMod val="50000"/>
                  </a:schemeClr>
                </a:solidFill>
              </a:rPr>
              <a:t>We need a new approach to calibration and classification (e.g. inter-comparisons with and between multiple references)</a:t>
            </a:r>
          </a:p>
          <a:p>
            <a:endParaRPr lang="en-GB" sz="2000" dirty="0">
              <a:solidFill>
                <a:schemeClr val="bg1">
                  <a:lumMod val="50000"/>
                </a:schemeClr>
              </a:solidFill>
              <a:latin typeface="+mn-lt"/>
            </a:endParaRPr>
          </a:p>
        </p:txBody>
      </p:sp>
      <p:sp>
        <p:nvSpPr>
          <p:cNvPr id="6"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i="1" dirty="0"/>
              <a:t>In situ </a:t>
            </a:r>
            <a:r>
              <a:rPr lang="en-GB" b="1" dirty="0"/>
              <a:t>classification</a:t>
            </a:r>
          </a:p>
        </p:txBody>
      </p:sp>
      <p:sp>
        <p:nvSpPr>
          <p:cNvPr id="7" name="Title 4"/>
          <p:cNvSpPr txBox="1">
            <a:spLocks/>
          </p:cNvSpPr>
          <p:nvPr/>
        </p:nvSpPr>
        <p:spPr>
          <a:xfrm>
            <a:off x="1328127" y="6449842"/>
            <a:ext cx="6315499"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sz="1400" baseline="30000" dirty="0">
                <a:solidFill>
                  <a:schemeClr val="bg1">
                    <a:lumMod val="50000"/>
                  </a:schemeClr>
                </a:solidFill>
                <a:latin typeface="+mn-lt"/>
              </a:rPr>
              <a:t>1</a:t>
            </a:r>
            <a:r>
              <a:rPr lang="en-GB" sz="1400" dirty="0">
                <a:solidFill>
                  <a:schemeClr val="bg1">
                    <a:lumMod val="50000"/>
                  </a:schemeClr>
                </a:solidFill>
                <a:latin typeface="+mn-lt"/>
              </a:rPr>
              <a:t>Consider </a:t>
            </a:r>
            <a:r>
              <a:rPr lang="en-GB" sz="1400" dirty="0" err="1">
                <a:solidFill>
                  <a:schemeClr val="bg1">
                    <a:lumMod val="50000"/>
                  </a:schemeClr>
                </a:solidFill>
                <a:latin typeface="+mn-lt"/>
              </a:rPr>
              <a:t>Lindelöw</a:t>
            </a:r>
            <a:r>
              <a:rPr lang="en-GB" sz="1400" dirty="0">
                <a:solidFill>
                  <a:schemeClr val="bg1">
                    <a:lumMod val="50000"/>
                  </a:schemeClr>
                </a:solidFill>
                <a:latin typeface="+mn-lt"/>
              </a:rPr>
              <a:t> method and using shear comparison to confirm pulse timing</a:t>
            </a:r>
          </a:p>
        </p:txBody>
      </p:sp>
    </p:spTree>
    <p:extLst>
      <p:ext uri="{BB962C8B-B14F-4D97-AF65-F5344CB8AC3E}">
        <p14:creationId xmlns:p14="http://schemas.microsoft.com/office/powerpoint/2010/main" val="388326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ill.barker\Work\Octave_Scripts\Alpha-Ventus\Galion_Classification\Bin_Fitted\g25_av07_ppa_floose\Results\Bin_Fitted\IEC_Results\Corrections_Applied\Significant_EVs\Mounting_Uncert_0.5\Total_Standard_Uncertainty_App_91m.png"/>
          <p:cNvPicPr>
            <a:picLocks noChangeAspect="1"/>
          </p:cNvPicPr>
          <p:nvPr/>
        </p:nvPicPr>
        <p:blipFill rotWithShape="1">
          <a:blip r:embed="rId2" cstate="print">
            <a:extLst>
              <a:ext uri="{28A0092B-C50C-407E-A947-70E740481C1C}">
                <a14:useLocalDpi xmlns:a14="http://schemas.microsoft.com/office/drawing/2010/main" val="0"/>
              </a:ext>
            </a:extLst>
          </a:blip>
          <a:srcRect l="6996" t="4008" r="9234" b="7336"/>
          <a:stretch/>
        </p:blipFill>
        <p:spPr bwMode="auto">
          <a:xfrm>
            <a:off x="1466376" y="1110449"/>
            <a:ext cx="5996104" cy="4980635"/>
          </a:xfrm>
          <a:prstGeom prst="rect">
            <a:avLst/>
          </a:prstGeom>
          <a:noFill/>
          <a:ln>
            <a:noFill/>
          </a:ln>
          <a:extLst>
            <a:ext uri="{53640926-AAD7-44D8-BBD7-CCE9431645EC}">
              <a14:shadowObscured xmlns:a14="http://schemas.microsoft.com/office/drawing/2010/main"/>
            </a:ext>
          </a:extLst>
        </p:spPr>
      </p:pic>
      <p:sp>
        <p:nvSpPr>
          <p:cNvPr id="3"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t>Wind Speed Uncertainty Results</a:t>
            </a:r>
          </a:p>
        </p:txBody>
      </p:sp>
    </p:spTree>
    <p:extLst>
      <p:ext uri="{BB962C8B-B14F-4D97-AF65-F5344CB8AC3E}">
        <p14:creationId xmlns:p14="http://schemas.microsoft.com/office/powerpoint/2010/main" val="123562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2895" y="3567022"/>
            <a:ext cx="1760418" cy="369332"/>
          </a:xfrm>
          <a:prstGeom prst="rect">
            <a:avLst/>
          </a:prstGeom>
          <a:noFill/>
          <a:ln w="12700">
            <a:solidFill>
              <a:schemeClr val="bg1">
                <a:lumMod val="50000"/>
              </a:schemeClr>
            </a:solidFill>
          </a:ln>
        </p:spPr>
        <p:txBody>
          <a:bodyPr wrap="none" rtlCol="0">
            <a:spAutoFit/>
          </a:bodyPr>
          <a:lstStyle/>
          <a:p>
            <a:r>
              <a:rPr lang="en-GB" dirty="0">
                <a:solidFill>
                  <a:schemeClr val="bg1">
                    <a:lumMod val="50000"/>
                  </a:schemeClr>
                </a:solidFill>
              </a:rPr>
              <a:t>Variable azimuth</a:t>
            </a:r>
          </a:p>
        </p:txBody>
      </p:sp>
      <p:sp>
        <p:nvSpPr>
          <p:cNvPr id="5" name="TextBox 4"/>
          <p:cNvSpPr txBox="1"/>
          <p:nvPr/>
        </p:nvSpPr>
        <p:spPr>
          <a:xfrm>
            <a:off x="4048731" y="3569579"/>
            <a:ext cx="1865960" cy="369332"/>
          </a:xfrm>
          <a:prstGeom prst="rect">
            <a:avLst/>
          </a:prstGeom>
          <a:noFill/>
          <a:ln w="12700">
            <a:solidFill>
              <a:schemeClr val="bg1">
                <a:lumMod val="50000"/>
              </a:schemeClr>
            </a:solidFill>
          </a:ln>
        </p:spPr>
        <p:txBody>
          <a:bodyPr wrap="none" rtlCol="0">
            <a:spAutoFit/>
          </a:bodyPr>
          <a:lstStyle/>
          <a:p>
            <a:r>
              <a:rPr lang="en-GB" dirty="0">
                <a:solidFill>
                  <a:schemeClr val="bg1">
                    <a:lumMod val="50000"/>
                  </a:schemeClr>
                </a:solidFill>
              </a:rPr>
              <a:t>Variable elevation</a:t>
            </a:r>
          </a:p>
        </p:txBody>
      </p:sp>
      <p:sp>
        <p:nvSpPr>
          <p:cNvPr id="7" name="TextBox 6"/>
          <p:cNvSpPr txBox="1"/>
          <p:nvPr/>
        </p:nvSpPr>
        <p:spPr>
          <a:xfrm>
            <a:off x="6400357" y="2588625"/>
            <a:ext cx="2429511" cy="369332"/>
          </a:xfrm>
          <a:prstGeom prst="rect">
            <a:avLst/>
          </a:prstGeom>
          <a:noFill/>
          <a:ln w="12700">
            <a:solidFill>
              <a:schemeClr val="bg1">
                <a:lumMod val="50000"/>
              </a:schemeClr>
            </a:solidFill>
          </a:ln>
        </p:spPr>
        <p:txBody>
          <a:bodyPr wrap="none" rtlCol="0">
            <a:spAutoFit/>
          </a:bodyPr>
          <a:lstStyle/>
          <a:p>
            <a:r>
              <a:rPr lang="en-GB" dirty="0">
                <a:solidFill>
                  <a:schemeClr val="bg1">
                    <a:lumMod val="50000"/>
                  </a:schemeClr>
                </a:solidFill>
              </a:rPr>
              <a:t>Complex scan geometry</a:t>
            </a:r>
          </a:p>
        </p:txBody>
      </p:sp>
      <p:sp>
        <p:nvSpPr>
          <p:cNvPr id="8" name="TextBox 7"/>
          <p:cNvSpPr txBox="1"/>
          <p:nvPr/>
        </p:nvSpPr>
        <p:spPr>
          <a:xfrm>
            <a:off x="1987289" y="2588625"/>
            <a:ext cx="2247025" cy="369332"/>
          </a:xfrm>
          <a:prstGeom prst="rect">
            <a:avLst/>
          </a:prstGeom>
          <a:noFill/>
          <a:ln w="12700">
            <a:solidFill>
              <a:schemeClr val="bg1">
                <a:lumMod val="50000"/>
              </a:schemeClr>
            </a:solidFill>
          </a:ln>
        </p:spPr>
        <p:txBody>
          <a:bodyPr wrap="none" rtlCol="0">
            <a:spAutoFit/>
          </a:bodyPr>
          <a:lstStyle/>
          <a:p>
            <a:r>
              <a:rPr lang="en-GB" dirty="0">
                <a:solidFill>
                  <a:schemeClr val="bg1">
                    <a:lumMod val="50000"/>
                  </a:schemeClr>
                </a:solidFill>
              </a:rPr>
              <a:t>Simple scan geometry</a:t>
            </a:r>
          </a:p>
        </p:txBody>
      </p:sp>
      <p:sp>
        <p:nvSpPr>
          <p:cNvPr id="9" name="TextBox 8"/>
          <p:cNvSpPr txBox="1"/>
          <p:nvPr/>
        </p:nvSpPr>
        <p:spPr>
          <a:xfrm>
            <a:off x="4652363" y="1555747"/>
            <a:ext cx="1651414" cy="369332"/>
          </a:xfrm>
          <a:prstGeom prst="rect">
            <a:avLst/>
          </a:prstGeom>
          <a:noFill/>
          <a:ln w="12700">
            <a:solidFill>
              <a:schemeClr val="bg1">
                <a:lumMod val="50000"/>
              </a:schemeClr>
            </a:solidFill>
          </a:ln>
        </p:spPr>
        <p:txBody>
          <a:bodyPr wrap="none" rtlCol="0">
            <a:spAutoFit/>
          </a:bodyPr>
          <a:lstStyle/>
          <a:p>
            <a:r>
              <a:rPr lang="en-GB" dirty="0">
                <a:solidFill>
                  <a:schemeClr val="bg1">
                    <a:lumMod val="50000"/>
                  </a:schemeClr>
                </a:solidFill>
              </a:rPr>
              <a:t>Multiple beams</a:t>
            </a:r>
          </a:p>
        </p:txBody>
      </p:sp>
      <p:sp>
        <p:nvSpPr>
          <p:cNvPr id="4" name="Left Brace 3"/>
          <p:cNvSpPr/>
          <p:nvPr/>
        </p:nvSpPr>
        <p:spPr>
          <a:xfrm rot="5400000">
            <a:off x="5164167" y="51317"/>
            <a:ext cx="630587" cy="4444037"/>
          </a:xfrm>
          <a:prstGeom prst="leftBrace">
            <a:avLst/>
          </a:prstGeom>
          <a:ln w="12700">
            <a:solidFill>
              <a:schemeClr val="bg1">
                <a:lumMod val="50000"/>
              </a:schemeClr>
            </a:solidFill>
            <a:headEnd type="stealth" w="lg" len="lg"/>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 name="Left Brace 10"/>
          <p:cNvSpPr/>
          <p:nvPr/>
        </p:nvSpPr>
        <p:spPr>
          <a:xfrm rot="5400000">
            <a:off x="2948684" y="1621650"/>
            <a:ext cx="617517" cy="3263701"/>
          </a:xfrm>
          <a:prstGeom prst="leftBrace">
            <a:avLst/>
          </a:prstGeom>
          <a:ln w="12700">
            <a:solidFill>
              <a:schemeClr val="bg1">
                <a:lumMod val="50000"/>
              </a:schemeClr>
            </a:solidFill>
            <a:headEnd type="stealth" w="lg" len="lg"/>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nvGrpSpPr>
          <p:cNvPr id="21" name="Group 20"/>
          <p:cNvGrpSpPr/>
          <p:nvPr/>
        </p:nvGrpSpPr>
        <p:grpSpPr>
          <a:xfrm>
            <a:off x="6767835" y="3154640"/>
            <a:ext cx="1594688" cy="829883"/>
            <a:chOff x="6946172" y="5935690"/>
            <a:chExt cx="1196016" cy="829882"/>
          </a:xfrm>
        </p:grpSpPr>
        <p:sp>
          <p:nvSpPr>
            <p:cNvPr id="22" name="Straight Connector 109"/>
            <p:cNvSpPr>
              <a:spLocks noChangeShapeType="1"/>
            </p:cNvSpPr>
            <p:nvPr/>
          </p:nvSpPr>
          <p:spPr bwMode="auto">
            <a:xfrm>
              <a:off x="6946172" y="6039161"/>
              <a:ext cx="0" cy="714498"/>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Straight Connector 113"/>
            <p:cNvSpPr>
              <a:spLocks noChangeShapeType="1"/>
            </p:cNvSpPr>
            <p:nvPr/>
          </p:nvSpPr>
          <p:spPr bwMode="auto">
            <a:xfrm flipH="1">
              <a:off x="6958229" y="6753659"/>
              <a:ext cx="1161779"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4" name="Picture 23" descr="3d scan schematic.png"/>
            <p:cNvPicPr>
              <a:picLocks noChangeAspect="1"/>
            </p:cNvPicPr>
            <p:nvPr/>
          </p:nvPicPr>
          <p:blipFill>
            <a:blip r:embed="rId2"/>
            <a:srcRect l="6051" t="25835" r="7383" b="3986"/>
            <a:stretch>
              <a:fillRect/>
            </a:stretch>
          </p:blipFill>
          <p:spPr>
            <a:xfrm>
              <a:off x="6972729" y="5935690"/>
              <a:ext cx="1169459" cy="829882"/>
            </a:xfrm>
            <a:prstGeom prst="rect">
              <a:avLst/>
            </a:prstGeom>
          </p:spPr>
        </p:pic>
      </p:grpSp>
      <p:grpSp>
        <p:nvGrpSpPr>
          <p:cNvPr id="25" name="Group 107"/>
          <p:cNvGrpSpPr>
            <a:grpSpLocks/>
          </p:cNvGrpSpPr>
          <p:nvPr/>
        </p:nvGrpSpPr>
        <p:grpSpPr bwMode="auto">
          <a:xfrm>
            <a:off x="1927295" y="4317088"/>
            <a:ext cx="1737783" cy="714499"/>
            <a:chOff x="0" y="0"/>
            <a:chExt cx="17627" cy="8820"/>
          </a:xfrm>
        </p:grpSpPr>
        <p:sp>
          <p:nvSpPr>
            <p:cNvPr id="26" name="Straight Connector 109"/>
            <p:cNvSpPr>
              <a:spLocks noChangeShapeType="1"/>
            </p:cNvSpPr>
            <p:nvPr/>
          </p:nvSpPr>
          <p:spPr bwMode="auto">
            <a:xfrm>
              <a:off x="272" y="0"/>
              <a:ext cx="0" cy="882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Straight Connector 113"/>
            <p:cNvSpPr>
              <a:spLocks noChangeShapeType="1"/>
            </p:cNvSpPr>
            <p:nvPr/>
          </p:nvSpPr>
          <p:spPr bwMode="auto">
            <a:xfrm flipH="1">
              <a:off x="272" y="8802"/>
              <a:ext cx="6776"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Straight Connector 118"/>
            <p:cNvSpPr>
              <a:spLocks noChangeShapeType="1"/>
            </p:cNvSpPr>
            <p:nvPr/>
          </p:nvSpPr>
          <p:spPr bwMode="auto">
            <a:xfrm flipH="1">
              <a:off x="272" y="4708"/>
              <a:ext cx="15971" cy="3950"/>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Straight Connector 121"/>
            <p:cNvSpPr>
              <a:spLocks noChangeShapeType="1"/>
            </p:cNvSpPr>
            <p:nvPr/>
          </p:nvSpPr>
          <p:spPr bwMode="auto">
            <a:xfrm flipH="1">
              <a:off x="272" y="4299"/>
              <a:ext cx="13831" cy="4349"/>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Straight Connector 126"/>
            <p:cNvSpPr>
              <a:spLocks noChangeShapeType="1"/>
            </p:cNvSpPr>
            <p:nvPr/>
          </p:nvSpPr>
          <p:spPr bwMode="auto">
            <a:xfrm flipH="1">
              <a:off x="272" y="5322"/>
              <a:ext cx="17336" cy="3435"/>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Straight Connector 128"/>
            <p:cNvSpPr>
              <a:spLocks noChangeShapeType="1"/>
            </p:cNvSpPr>
            <p:nvPr/>
          </p:nvSpPr>
          <p:spPr bwMode="auto">
            <a:xfrm flipH="1">
              <a:off x="0" y="4367"/>
              <a:ext cx="11334" cy="4451"/>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139"/>
            <p:cNvSpPr>
              <a:spLocks/>
            </p:cNvSpPr>
            <p:nvPr/>
          </p:nvSpPr>
          <p:spPr bwMode="auto">
            <a:xfrm>
              <a:off x="10918" y="4299"/>
              <a:ext cx="6709" cy="1024"/>
            </a:xfrm>
            <a:custGeom>
              <a:avLst/>
              <a:gdLst>
                <a:gd name="T0" fmla="*/ 0 w 670956"/>
                <a:gd name="T1" fmla="*/ 13335 h 102400"/>
                <a:gd name="T2" fmla="*/ 397823 w 670956"/>
                <a:gd name="T3" fmla="*/ 7397 h 102400"/>
                <a:gd name="T4" fmla="*/ 670956 w 670956"/>
                <a:gd name="T5" fmla="*/ 102400 h 102400"/>
                <a:gd name="T6" fmla="*/ 0 60000 65536"/>
                <a:gd name="T7" fmla="*/ 0 60000 65536"/>
                <a:gd name="T8" fmla="*/ 0 60000 65536"/>
              </a:gdLst>
              <a:ahLst/>
              <a:cxnLst>
                <a:cxn ang="T6">
                  <a:pos x="T0" y="T1"/>
                </a:cxn>
                <a:cxn ang="T7">
                  <a:pos x="T2" y="T3"/>
                </a:cxn>
                <a:cxn ang="T8">
                  <a:pos x="T4" y="T5"/>
                </a:cxn>
              </a:cxnLst>
              <a:rect l="0" t="0" r="r" b="b"/>
              <a:pathLst>
                <a:path w="670956" h="102400">
                  <a:moveTo>
                    <a:pt x="0" y="13335"/>
                  </a:moveTo>
                  <a:cubicBezTo>
                    <a:pt x="142998" y="2944"/>
                    <a:pt x="285997" y="-7447"/>
                    <a:pt x="397823" y="7397"/>
                  </a:cubicBezTo>
                  <a:cubicBezTo>
                    <a:pt x="509649" y="22241"/>
                    <a:pt x="594756" y="73701"/>
                    <a:pt x="670956" y="102400"/>
                  </a:cubicBezTo>
                </a:path>
              </a:pathLst>
            </a:custGeom>
            <a:noFill/>
            <a:ln w="12700">
              <a:solidFill>
                <a:srgbClr val="FF0000"/>
              </a:solidFill>
              <a:prstDash val="sysDash"/>
              <a:round/>
              <a:headEnd/>
              <a:tailEnd/>
            </a:ln>
          </p:spPr>
          <p:txBody>
            <a:bodyPr vert="horz" wrap="square" lIns="91440" tIns="45720" rIns="91440" bIns="45720" numCol="1" anchor="ctr" anchorCtr="0" compatLnSpc="1">
              <a:prstTxWarp prst="textNoShape">
                <a:avLst/>
              </a:prstTxWarp>
            </a:bodyPr>
            <a:lstStyle/>
            <a:p>
              <a:endParaRPr lang="en-GB"/>
            </a:p>
          </p:txBody>
        </p:sp>
      </p:grpSp>
      <p:grpSp>
        <p:nvGrpSpPr>
          <p:cNvPr id="33" name="Group 10"/>
          <p:cNvGrpSpPr>
            <a:grpSpLocks/>
          </p:cNvGrpSpPr>
          <p:nvPr/>
        </p:nvGrpSpPr>
        <p:grpSpPr bwMode="auto">
          <a:xfrm>
            <a:off x="286758" y="4141709"/>
            <a:ext cx="758879" cy="889872"/>
            <a:chOff x="0" y="0"/>
            <a:chExt cx="10009" cy="12594"/>
          </a:xfrm>
        </p:grpSpPr>
        <p:sp>
          <p:nvSpPr>
            <p:cNvPr id="34" name="Straight Connector 20"/>
            <p:cNvSpPr>
              <a:spLocks noChangeShapeType="1"/>
            </p:cNvSpPr>
            <p:nvPr/>
          </p:nvSpPr>
          <p:spPr bwMode="auto">
            <a:xfrm flipV="1">
              <a:off x="5693" y="1121"/>
              <a:ext cx="4316" cy="11403"/>
            </a:xfrm>
            <a:prstGeom prst="line">
              <a:avLst/>
            </a:prstGeom>
            <a:noFill/>
            <a:ln w="1905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35" name="Straight Connector 10"/>
            <p:cNvSpPr>
              <a:spLocks noChangeShapeType="1"/>
            </p:cNvSpPr>
            <p:nvPr/>
          </p:nvSpPr>
          <p:spPr bwMode="auto">
            <a:xfrm flipH="1" flipV="1">
              <a:off x="0" y="1121"/>
              <a:ext cx="5607" cy="11473"/>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36" name="Straight Connector 14"/>
            <p:cNvSpPr>
              <a:spLocks noChangeShapeType="1"/>
            </p:cNvSpPr>
            <p:nvPr/>
          </p:nvSpPr>
          <p:spPr bwMode="auto">
            <a:xfrm flipH="1" flipV="1">
              <a:off x="4313" y="0"/>
              <a:ext cx="1416" cy="12509"/>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37" name="Straight Connector 17"/>
            <p:cNvSpPr>
              <a:spLocks noChangeShapeType="1"/>
            </p:cNvSpPr>
            <p:nvPr/>
          </p:nvSpPr>
          <p:spPr bwMode="auto">
            <a:xfrm flipV="1">
              <a:off x="5693" y="2242"/>
              <a:ext cx="1422" cy="10294"/>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38" name="Straight Connector 40"/>
            <p:cNvSpPr>
              <a:spLocks noChangeShapeType="1"/>
            </p:cNvSpPr>
            <p:nvPr/>
          </p:nvSpPr>
          <p:spPr bwMode="auto">
            <a:xfrm>
              <a:off x="5693" y="517"/>
              <a:ext cx="0" cy="11976"/>
            </a:xfrm>
            <a:prstGeom prst="line">
              <a:avLst/>
            </a:prstGeom>
            <a:noFill/>
            <a:ln w="6350">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39" name="Straight Connector 41"/>
            <p:cNvSpPr>
              <a:spLocks noChangeShapeType="1"/>
            </p:cNvSpPr>
            <p:nvPr/>
          </p:nvSpPr>
          <p:spPr bwMode="auto">
            <a:xfrm>
              <a:off x="5607" y="12508"/>
              <a:ext cx="4146" cy="0"/>
            </a:xfrm>
            <a:prstGeom prst="line">
              <a:avLst/>
            </a:prstGeom>
            <a:noFill/>
            <a:ln w="6350">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40" name="Oval 84"/>
            <p:cNvSpPr>
              <a:spLocks noChangeArrowheads="1"/>
            </p:cNvSpPr>
            <p:nvPr/>
          </p:nvSpPr>
          <p:spPr bwMode="auto">
            <a:xfrm>
              <a:off x="0" y="0"/>
              <a:ext cx="9988" cy="2216"/>
            </a:xfrm>
            <a:prstGeom prst="ellipse">
              <a:avLst/>
            </a:prstGeom>
            <a:noFill/>
            <a:ln w="9525">
              <a:solidFill>
                <a:srgbClr val="FF0000"/>
              </a:solidFill>
              <a:round/>
              <a:headEnd/>
              <a:tailEnd/>
            </a:ln>
            <a:effectLst>
              <a:outerShdw dist="23000" dir="5400000" rotWithShape="0">
                <a:srgbClr val="000000">
                  <a:alpha val="34999"/>
                </a:srgbClr>
              </a:outerShdw>
            </a:effectLst>
          </p:spPr>
          <p:txBody>
            <a:bodyPr vert="horz" wrap="square" lIns="91440" tIns="45720" rIns="91440" bIns="45720" numCol="1" anchor="ctr" anchorCtr="0" compatLnSpc="1">
              <a:prstTxWarp prst="textNoShape">
                <a:avLst/>
              </a:prstTxWarp>
            </a:bodyPr>
            <a:lstStyle/>
            <a:p>
              <a:endParaRPr lang="en-GB"/>
            </a:p>
          </p:txBody>
        </p:sp>
      </p:grpSp>
      <p:grpSp>
        <p:nvGrpSpPr>
          <p:cNvPr id="41" name="Group 40"/>
          <p:cNvGrpSpPr/>
          <p:nvPr/>
        </p:nvGrpSpPr>
        <p:grpSpPr>
          <a:xfrm>
            <a:off x="1129784" y="5224168"/>
            <a:ext cx="952664" cy="804867"/>
            <a:chOff x="6987124" y="3797245"/>
            <a:chExt cx="714498" cy="804867"/>
          </a:xfrm>
        </p:grpSpPr>
        <p:grpSp>
          <p:nvGrpSpPr>
            <p:cNvPr id="42" name="Group 41"/>
            <p:cNvGrpSpPr/>
            <p:nvPr/>
          </p:nvGrpSpPr>
          <p:grpSpPr>
            <a:xfrm>
              <a:off x="6987124" y="3802010"/>
              <a:ext cx="714498" cy="800102"/>
              <a:chOff x="6987124" y="3802010"/>
              <a:chExt cx="714498" cy="800102"/>
            </a:xfrm>
          </p:grpSpPr>
          <p:grpSp>
            <p:nvGrpSpPr>
              <p:cNvPr id="46" name="Group 107"/>
              <p:cNvGrpSpPr>
                <a:grpSpLocks/>
              </p:cNvGrpSpPr>
              <p:nvPr/>
            </p:nvGrpSpPr>
            <p:grpSpPr bwMode="auto">
              <a:xfrm rot="5400000">
                <a:off x="6944322" y="3844812"/>
                <a:ext cx="800102" cy="714498"/>
                <a:chOff x="272" y="0"/>
                <a:chExt cx="10821" cy="8820"/>
              </a:xfrm>
            </p:grpSpPr>
            <p:sp>
              <p:nvSpPr>
                <p:cNvPr id="48" name="Straight Connector 109"/>
                <p:cNvSpPr>
                  <a:spLocks noChangeShapeType="1"/>
                </p:cNvSpPr>
                <p:nvPr/>
              </p:nvSpPr>
              <p:spPr bwMode="auto">
                <a:xfrm>
                  <a:off x="272" y="0"/>
                  <a:ext cx="0" cy="882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Straight Connector 113"/>
                <p:cNvSpPr>
                  <a:spLocks noChangeShapeType="1"/>
                </p:cNvSpPr>
                <p:nvPr/>
              </p:nvSpPr>
              <p:spPr bwMode="auto">
                <a:xfrm flipH="1">
                  <a:off x="272" y="8642"/>
                  <a:ext cx="10427" cy="16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Straight Connector 118"/>
                <p:cNvSpPr>
                  <a:spLocks noChangeShapeType="1"/>
                </p:cNvSpPr>
                <p:nvPr/>
              </p:nvSpPr>
              <p:spPr bwMode="auto">
                <a:xfrm flipH="1" flipV="1">
                  <a:off x="388" y="4299"/>
                  <a:ext cx="10311" cy="2163"/>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Straight Connector 121"/>
                <p:cNvSpPr>
                  <a:spLocks noChangeShapeType="1"/>
                </p:cNvSpPr>
                <p:nvPr/>
              </p:nvSpPr>
              <p:spPr bwMode="auto">
                <a:xfrm flipH="1">
                  <a:off x="388" y="2155"/>
                  <a:ext cx="9989" cy="2144"/>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Straight Connector 126"/>
                <p:cNvSpPr>
                  <a:spLocks noChangeShapeType="1"/>
                </p:cNvSpPr>
                <p:nvPr/>
              </p:nvSpPr>
              <p:spPr bwMode="auto">
                <a:xfrm flipH="1" flipV="1">
                  <a:off x="402" y="4299"/>
                  <a:ext cx="9737" cy="3527"/>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Straight Connector 128"/>
                <p:cNvSpPr>
                  <a:spLocks noChangeShapeType="1"/>
                </p:cNvSpPr>
                <p:nvPr/>
              </p:nvSpPr>
              <p:spPr bwMode="auto">
                <a:xfrm flipH="1">
                  <a:off x="402" y="122"/>
                  <a:ext cx="9678" cy="4177"/>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39"/>
                <p:cNvSpPr>
                  <a:spLocks/>
                </p:cNvSpPr>
                <p:nvPr/>
              </p:nvSpPr>
              <p:spPr bwMode="auto">
                <a:xfrm rot="4844369">
                  <a:off x="6297" y="3400"/>
                  <a:ext cx="8010" cy="1583"/>
                </a:xfrm>
                <a:custGeom>
                  <a:avLst/>
                  <a:gdLst>
                    <a:gd name="T0" fmla="*/ 0 w 670956"/>
                    <a:gd name="T1" fmla="*/ 13335 h 102400"/>
                    <a:gd name="T2" fmla="*/ 397823 w 670956"/>
                    <a:gd name="T3" fmla="*/ 7397 h 102400"/>
                    <a:gd name="T4" fmla="*/ 670956 w 670956"/>
                    <a:gd name="T5" fmla="*/ 102400 h 102400"/>
                    <a:gd name="T6" fmla="*/ 0 60000 65536"/>
                    <a:gd name="T7" fmla="*/ 0 60000 65536"/>
                    <a:gd name="T8" fmla="*/ 0 60000 65536"/>
                  </a:gdLst>
                  <a:ahLst/>
                  <a:cxnLst>
                    <a:cxn ang="T6">
                      <a:pos x="T0" y="T1"/>
                    </a:cxn>
                    <a:cxn ang="T7">
                      <a:pos x="T2" y="T3"/>
                    </a:cxn>
                    <a:cxn ang="T8">
                      <a:pos x="T4" y="T5"/>
                    </a:cxn>
                  </a:cxnLst>
                  <a:rect l="0" t="0" r="r" b="b"/>
                  <a:pathLst>
                    <a:path w="670956" h="102400">
                      <a:moveTo>
                        <a:pt x="0" y="13335"/>
                      </a:moveTo>
                      <a:cubicBezTo>
                        <a:pt x="142998" y="2944"/>
                        <a:pt x="285997" y="-7447"/>
                        <a:pt x="397823" y="7397"/>
                      </a:cubicBezTo>
                      <a:cubicBezTo>
                        <a:pt x="509649" y="22241"/>
                        <a:pt x="594756" y="73701"/>
                        <a:pt x="670956" y="102400"/>
                      </a:cubicBezTo>
                    </a:path>
                  </a:pathLst>
                </a:custGeom>
                <a:noFill/>
                <a:ln w="12700">
                  <a:solidFill>
                    <a:srgbClr val="FF0000"/>
                  </a:solidFill>
                  <a:prstDash val="sysDash"/>
                  <a:round/>
                  <a:headEnd/>
                  <a:tailEnd/>
                </a:ln>
              </p:spPr>
              <p:txBody>
                <a:bodyPr vert="horz" wrap="square" lIns="91440" tIns="45720" rIns="91440" bIns="45720" numCol="1" anchor="ctr" anchorCtr="0" compatLnSpc="1">
                  <a:prstTxWarp prst="textNoShape">
                    <a:avLst/>
                  </a:prstTxWarp>
                </a:bodyPr>
                <a:lstStyle/>
                <a:p>
                  <a:endParaRPr lang="en-GB"/>
                </a:p>
              </p:txBody>
            </p:sp>
          </p:grpSp>
          <p:sp>
            <p:nvSpPr>
              <p:cNvPr id="47" name="Straight Connector 128"/>
              <p:cNvSpPr>
                <a:spLocks noChangeShapeType="1"/>
              </p:cNvSpPr>
              <p:nvPr/>
            </p:nvSpPr>
            <p:spPr bwMode="auto">
              <a:xfrm rot="5400000" flipH="1" flipV="1">
                <a:off x="6967861" y="4196052"/>
                <a:ext cx="770969" cy="36"/>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3" name="Straight Connector 128"/>
            <p:cNvSpPr>
              <a:spLocks noChangeShapeType="1"/>
            </p:cNvSpPr>
            <p:nvPr/>
          </p:nvSpPr>
          <p:spPr bwMode="auto">
            <a:xfrm rot="5400000" flipH="1" flipV="1">
              <a:off x="6929329" y="4165730"/>
              <a:ext cx="765106" cy="49391"/>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Straight Connector 128"/>
            <p:cNvSpPr>
              <a:spLocks noChangeShapeType="1"/>
            </p:cNvSpPr>
            <p:nvPr/>
          </p:nvSpPr>
          <p:spPr bwMode="auto">
            <a:xfrm rot="5400000" flipH="1">
              <a:off x="7006666" y="4142599"/>
              <a:ext cx="784309" cy="93601"/>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Straight Connector 128"/>
            <p:cNvSpPr>
              <a:spLocks noChangeShapeType="1"/>
            </p:cNvSpPr>
            <p:nvPr/>
          </p:nvSpPr>
          <p:spPr bwMode="auto">
            <a:xfrm rot="5400000" flipH="1">
              <a:off x="7106976" y="4062763"/>
              <a:ext cx="740359" cy="232458"/>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55" name="Group 54"/>
          <p:cNvGrpSpPr/>
          <p:nvPr/>
        </p:nvGrpSpPr>
        <p:grpSpPr>
          <a:xfrm>
            <a:off x="4166774" y="4231680"/>
            <a:ext cx="1682840" cy="1454089"/>
            <a:chOff x="6982714" y="4152349"/>
            <a:chExt cx="1262130" cy="1454089"/>
          </a:xfrm>
        </p:grpSpPr>
        <p:grpSp>
          <p:nvGrpSpPr>
            <p:cNvPr id="56" name="Group 152"/>
            <p:cNvGrpSpPr>
              <a:grpSpLocks noChangeAspect="1"/>
            </p:cNvGrpSpPr>
            <p:nvPr/>
          </p:nvGrpSpPr>
          <p:grpSpPr bwMode="auto">
            <a:xfrm>
              <a:off x="6982714" y="4152349"/>
              <a:ext cx="1262130" cy="1454089"/>
              <a:chOff x="0" y="0"/>
              <a:chExt cx="16693" cy="19238"/>
            </a:xfrm>
          </p:grpSpPr>
          <p:sp>
            <p:nvSpPr>
              <p:cNvPr id="61" name="Straight Connector 157"/>
              <p:cNvSpPr>
                <a:spLocks noChangeShapeType="1"/>
              </p:cNvSpPr>
              <p:nvPr/>
            </p:nvSpPr>
            <p:spPr bwMode="auto">
              <a:xfrm>
                <a:off x="0" y="952"/>
                <a:ext cx="0" cy="8825"/>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Straight Connector 158"/>
              <p:cNvSpPr>
                <a:spLocks noChangeShapeType="1"/>
              </p:cNvSpPr>
              <p:nvPr/>
            </p:nvSpPr>
            <p:spPr bwMode="auto">
              <a:xfrm flipH="1">
                <a:off x="0" y="9779"/>
                <a:ext cx="6775" cy="4"/>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3" name="Straight Connector 164"/>
              <p:cNvSpPr>
                <a:spLocks noChangeShapeType="1"/>
              </p:cNvSpPr>
              <p:nvPr/>
            </p:nvSpPr>
            <p:spPr bwMode="auto">
              <a:xfrm flipH="1">
                <a:off x="0" y="9652"/>
                <a:ext cx="16693" cy="0"/>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4" name="Straight Connector 182"/>
              <p:cNvSpPr>
                <a:spLocks noChangeShapeType="1"/>
              </p:cNvSpPr>
              <p:nvPr/>
            </p:nvSpPr>
            <p:spPr bwMode="auto">
              <a:xfrm flipH="1">
                <a:off x="0" y="4699"/>
                <a:ext cx="16154" cy="4913"/>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Straight Connector 185"/>
              <p:cNvSpPr>
                <a:spLocks noChangeShapeType="1"/>
              </p:cNvSpPr>
              <p:nvPr/>
            </p:nvSpPr>
            <p:spPr bwMode="auto">
              <a:xfrm flipH="1">
                <a:off x="0" y="2095"/>
                <a:ext cx="15675" cy="7510"/>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6" name="Straight Connector 186"/>
              <p:cNvSpPr>
                <a:spLocks noChangeShapeType="1"/>
              </p:cNvSpPr>
              <p:nvPr/>
            </p:nvSpPr>
            <p:spPr bwMode="auto">
              <a:xfrm flipH="1">
                <a:off x="0" y="7239"/>
                <a:ext cx="16684" cy="2546"/>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7" name="Straight Connector 188"/>
              <p:cNvSpPr>
                <a:spLocks noChangeShapeType="1"/>
              </p:cNvSpPr>
              <p:nvPr/>
            </p:nvSpPr>
            <p:spPr bwMode="auto">
              <a:xfrm flipH="1">
                <a:off x="0" y="63"/>
                <a:ext cx="14033" cy="9563"/>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8" name="Arc 192"/>
              <p:cNvSpPr>
                <a:spLocks/>
              </p:cNvSpPr>
              <p:nvPr/>
            </p:nvSpPr>
            <p:spPr bwMode="auto">
              <a:xfrm>
                <a:off x="10922" y="0"/>
                <a:ext cx="5762" cy="19238"/>
              </a:xfrm>
              <a:custGeom>
                <a:avLst/>
                <a:gdLst>
                  <a:gd name="T0" fmla="*/ 288125 w 576250"/>
                  <a:gd name="T1" fmla="*/ 0 h 1923803"/>
                  <a:gd name="T2" fmla="*/ 576250 w 576250"/>
                  <a:gd name="T3" fmla="*/ 961902 h 1923803"/>
                  <a:gd name="T4" fmla="*/ 0 60000 65536"/>
                  <a:gd name="T5" fmla="*/ 0 60000 65536"/>
                </a:gdLst>
                <a:ahLst/>
                <a:cxnLst>
                  <a:cxn ang="T4">
                    <a:pos x="T0" y="T1"/>
                  </a:cxn>
                  <a:cxn ang="T5">
                    <a:pos x="T2" y="T3"/>
                  </a:cxn>
                </a:cxnLst>
                <a:rect l="0" t="0" r="r" b="b"/>
                <a:pathLst>
                  <a:path w="576250" h="1923803" stroke="0">
                    <a:moveTo>
                      <a:pt x="288125" y="0"/>
                    </a:moveTo>
                    <a:cubicBezTo>
                      <a:pt x="447252" y="0"/>
                      <a:pt x="576250" y="430658"/>
                      <a:pt x="576250" y="961902"/>
                    </a:cubicBezTo>
                    <a:lnTo>
                      <a:pt x="288125" y="961902"/>
                    </a:lnTo>
                    <a:lnTo>
                      <a:pt x="288125" y="0"/>
                    </a:lnTo>
                    <a:close/>
                  </a:path>
                  <a:path w="576250" h="1923803" fill="none">
                    <a:moveTo>
                      <a:pt x="288125" y="0"/>
                    </a:moveTo>
                    <a:cubicBezTo>
                      <a:pt x="447252" y="0"/>
                      <a:pt x="576250" y="430658"/>
                      <a:pt x="576250" y="961902"/>
                    </a:cubicBezTo>
                  </a:path>
                </a:pathLst>
              </a:custGeom>
              <a:noFill/>
              <a:ln w="28575">
                <a:solidFill>
                  <a:srgbClr val="FF0000"/>
                </a:solidFill>
                <a:prstDash val="sysDot"/>
                <a:round/>
                <a:headEnd/>
                <a:tailEnd/>
              </a:ln>
            </p:spPr>
            <p:txBody>
              <a:bodyPr vert="horz" wrap="square" lIns="91440" tIns="45720" rIns="91440" bIns="45720" numCol="1" anchor="ctr" anchorCtr="0" compatLnSpc="1">
                <a:prstTxWarp prst="textNoShape">
                  <a:avLst/>
                </a:prstTxWarp>
              </a:bodyPr>
              <a:lstStyle/>
              <a:p>
                <a:endParaRPr lang="en-GB"/>
              </a:p>
            </p:txBody>
          </p:sp>
        </p:grpSp>
        <p:sp>
          <p:nvSpPr>
            <p:cNvPr id="57" name="Straight Connector 128"/>
            <p:cNvSpPr>
              <a:spLocks noChangeShapeType="1"/>
            </p:cNvSpPr>
            <p:nvPr/>
          </p:nvSpPr>
          <p:spPr bwMode="auto">
            <a:xfrm rot="5400000" flipH="1" flipV="1">
              <a:off x="7363533" y="4080342"/>
              <a:ext cx="463464" cy="1145220"/>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Straight Connector 128"/>
            <p:cNvSpPr>
              <a:spLocks noChangeShapeType="1"/>
            </p:cNvSpPr>
            <p:nvPr/>
          </p:nvSpPr>
          <p:spPr bwMode="auto">
            <a:xfrm rot="5400000" flipH="1" flipV="1">
              <a:off x="7222877" y="4023894"/>
              <a:ext cx="646954" cy="1074623"/>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Straight Connector 128"/>
            <p:cNvSpPr>
              <a:spLocks noChangeShapeType="1"/>
            </p:cNvSpPr>
            <p:nvPr/>
          </p:nvSpPr>
          <p:spPr bwMode="auto">
            <a:xfrm rot="5400000" flipH="1" flipV="1">
              <a:off x="7461055" y="4138852"/>
              <a:ext cx="280398" cy="1205673"/>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Straight Connector 128"/>
            <p:cNvSpPr>
              <a:spLocks noChangeShapeType="1"/>
            </p:cNvSpPr>
            <p:nvPr/>
          </p:nvSpPr>
          <p:spPr bwMode="auto">
            <a:xfrm rot="5400000" flipH="1" flipV="1">
              <a:off x="7586775" y="4224349"/>
              <a:ext cx="66357" cy="1194598"/>
            </a:xfrm>
            <a:prstGeom prst="line">
              <a:avLst/>
            </a:prstGeom>
            <a:noFill/>
            <a:ln w="19050">
              <a:solidFill>
                <a:srgbClr val="FF0000"/>
              </a:solid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0" name="Group 19"/>
          <p:cNvGrpSpPr/>
          <p:nvPr/>
        </p:nvGrpSpPr>
        <p:grpSpPr>
          <a:xfrm>
            <a:off x="6338238" y="4231681"/>
            <a:ext cx="758879" cy="1058207"/>
            <a:chOff x="7304551" y="4656291"/>
            <a:chExt cx="569159" cy="1058207"/>
          </a:xfrm>
        </p:grpSpPr>
        <p:sp>
          <p:nvSpPr>
            <p:cNvPr id="70" name="Straight Connector 20"/>
            <p:cNvSpPr>
              <a:spLocks noChangeShapeType="1"/>
            </p:cNvSpPr>
            <p:nvPr/>
          </p:nvSpPr>
          <p:spPr bwMode="auto">
            <a:xfrm flipV="1">
              <a:off x="7628282" y="4903834"/>
              <a:ext cx="245428" cy="805718"/>
            </a:xfrm>
            <a:prstGeom prst="line">
              <a:avLst/>
            </a:prstGeom>
            <a:noFill/>
            <a:ln w="1905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71" name="Straight Connector 10"/>
            <p:cNvSpPr>
              <a:spLocks noChangeShapeType="1"/>
            </p:cNvSpPr>
            <p:nvPr/>
          </p:nvSpPr>
          <p:spPr bwMode="auto">
            <a:xfrm flipH="1" flipV="1">
              <a:off x="7304551" y="4903834"/>
              <a:ext cx="318840" cy="810664"/>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72" name="Straight Connector 14"/>
            <p:cNvSpPr>
              <a:spLocks noChangeShapeType="1"/>
            </p:cNvSpPr>
            <p:nvPr/>
          </p:nvSpPr>
          <p:spPr bwMode="auto">
            <a:xfrm flipH="1" flipV="1">
              <a:off x="7549809" y="4824626"/>
              <a:ext cx="80520" cy="883866"/>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73" name="Straight Connector 17"/>
            <p:cNvSpPr>
              <a:spLocks noChangeShapeType="1"/>
            </p:cNvSpPr>
            <p:nvPr/>
          </p:nvSpPr>
          <p:spPr bwMode="auto">
            <a:xfrm flipV="1">
              <a:off x="7628282" y="4983042"/>
              <a:ext cx="80862" cy="727358"/>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74" name="Straight Connector 40"/>
            <p:cNvSpPr>
              <a:spLocks noChangeShapeType="1"/>
            </p:cNvSpPr>
            <p:nvPr/>
          </p:nvSpPr>
          <p:spPr bwMode="auto">
            <a:xfrm>
              <a:off x="7628282" y="4861156"/>
              <a:ext cx="0" cy="846205"/>
            </a:xfrm>
            <a:prstGeom prst="line">
              <a:avLst/>
            </a:prstGeom>
            <a:noFill/>
            <a:ln w="6350">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75" name="Straight Connector 41"/>
            <p:cNvSpPr>
              <a:spLocks noChangeShapeType="1"/>
            </p:cNvSpPr>
            <p:nvPr/>
          </p:nvSpPr>
          <p:spPr bwMode="auto">
            <a:xfrm>
              <a:off x="7623391" y="5708421"/>
              <a:ext cx="235761" cy="0"/>
            </a:xfrm>
            <a:prstGeom prst="line">
              <a:avLst/>
            </a:prstGeom>
            <a:noFill/>
            <a:ln w="6350">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76" name="Oval 84"/>
            <p:cNvSpPr>
              <a:spLocks noChangeArrowheads="1"/>
            </p:cNvSpPr>
            <p:nvPr/>
          </p:nvSpPr>
          <p:spPr bwMode="auto">
            <a:xfrm>
              <a:off x="7304551" y="4824626"/>
              <a:ext cx="567965" cy="156579"/>
            </a:xfrm>
            <a:prstGeom prst="ellipse">
              <a:avLst/>
            </a:prstGeom>
            <a:noFill/>
            <a:ln w="9525">
              <a:solidFill>
                <a:srgbClr val="FF0000"/>
              </a:solidFill>
              <a:round/>
              <a:headEnd/>
              <a:tailEnd/>
            </a:ln>
            <a:effectLst>
              <a:outerShdw dist="23000" dir="5400000" rotWithShape="0">
                <a:srgbClr val="000000">
                  <a:alpha val="34999"/>
                </a:srgbClr>
              </a:outerShdw>
            </a:effectLst>
          </p:spPr>
          <p:txBody>
            <a:bodyPr vert="horz" wrap="square" lIns="91440" tIns="45720" rIns="91440" bIns="45720" numCol="1" anchor="ctr" anchorCtr="0" compatLnSpc="1">
              <a:prstTxWarp prst="textNoShape">
                <a:avLst/>
              </a:prstTxWarp>
            </a:bodyPr>
            <a:lstStyle/>
            <a:p>
              <a:endParaRPr lang="en-GB"/>
            </a:p>
          </p:txBody>
        </p:sp>
        <p:sp>
          <p:nvSpPr>
            <p:cNvPr id="77" name="Straight Connector 10"/>
            <p:cNvSpPr>
              <a:spLocks noChangeShapeType="1"/>
            </p:cNvSpPr>
            <p:nvPr/>
          </p:nvSpPr>
          <p:spPr bwMode="auto">
            <a:xfrm flipH="1" flipV="1">
              <a:off x="7623391" y="4656291"/>
              <a:ext cx="0" cy="1045852"/>
            </a:xfrm>
            <a:prstGeom prst="line">
              <a:avLst/>
            </a:prstGeom>
            <a:noFill/>
            <a:ln w="25400">
              <a:solidFill>
                <a:srgbClr val="FF0000"/>
              </a:solidFill>
              <a:round/>
              <a:headEnd/>
              <a:tailEnd type="stealth" w="lg" len="lg"/>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grpSp>
      <p:grpSp>
        <p:nvGrpSpPr>
          <p:cNvPr id="12" name="Group 11"/>
          <p:cNvGrpSpPr/>
          <p:nvPr/>
        </p:nvGrpSpPr>
        <p:grpSpPr>
          <a:xfrm>
            <a:off x="7308793" y="4413000"/>
            <a:ext cx="1450356" cy="893291"/>
            <a:chOff x="7594700" y="4801509"/>
            <a:chExt cx="1087767" cy="893291"/>
          </a:xfrm>
        </p:grpSpPr>
        <p:sp>
          <p:nvSpPr>
            <p:cNvPr id="80" name="Straight Connector 20"/>
            <p:cNvSpPr>
              <a:spLocks noChangeShapeType="1"/>
            </p:cNvSpPr>
            <p:nvPr/>
          </p:nvSpPr>
          <p:spPr bwMode="auto">
            <a:xfrm flipV="1">
              <a:off x="8138584" y="4880717"/>
              <a:ext cx="245428" cy="805718"/>
            </a:xfrm>
            <a:prstGeom prst="line">
              <a:avLst/>
            </a:prstGeom>
            <a:noFill/>
            <a:ln w="1905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81" name="Straight Connector 10"/>
            <p:cNvSpPr>
              <a:spLocks noChangeShapeType="1"/>
            </p:cNvSpPr>
            <p:nvPr/>
          </p:nvSpPr>
          <p:spPr bwMode="auto">
            <a:xfrm flipH="1" flipV="1">
              <a:off x="7814853" y="4880717"/>
              <a:ext cx="318840" cy="810664"/>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82" name="Straight Connector 14"/>
            <p:cNvSpPr>
              <a:spLocks noChangeShapeType="1"/>
            </p:cNvSpPr>
            <p:nvPr/>
          </p:nvSpPr>
          <p:spPr bwMode="auto">
            <a:xfrm flipH="1" flipV="1">
              <a:off x="8060111" y="4801509"/>
              <a:ext cx="80520" cy="883866"/>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83" name="Straight Connector 17"/>
            <p:cNvSpPr>
              <a:spLocks noChangeShapeType="1"/>
            </p:cNvSpPr>
            <p:nvPr/>
          </p:nvSpPr>
          <p:spPr bwMode="auto">
            <a:xfrm flipV="1">
              <a:off x="8138584" y="4959925"/>
              <a:ext cx="80862" cy="727358"/>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84" name="Straight Connector 40"/>
            <p:cNvSpPr>
              <a:spLocks noChangeShapeType="1"/>
            </p:cNvSpPr>
            <p:nvPr/>
          </p:nvSpPr>
          <p:spPr bwMode="auto">
            <a:xfrm>
              <a:off x="8138584" y="4838039"/>
              <a:ext cx="0" cy="846205"/>
            </a:xfrm>
            <a:prstGeom prst="line">
              <a:avLst/>
            </a:prstGeom>
            <a:noFill/>
            <a:ln w="6350">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85" name="Straight Connector 41"/>
            <p:cNvSpPr>
              <a:spLocks noChangeShapeType="1"/>
            </p:cNvSpPr>
            <p:nvPr/>
          </p:nvSpPr>
          <p:spPr bwMode="auto">
            <a:xfrm>
              <a:off x="8133693" y="5685304"/>
              <a:ext cx="235761" cy="0"/>
            </a:xfrm>
            <a:prstGeom prst="line">
              <a:avLst/>
            </a:prstGeom>
            <a:noFill/>
            <a:ln w="6350">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86" name="Oval 84"/>
            <p:cNvSpPr>
              <a:spLocks noChangeArrowheads="1"/>
            </p:cNvSpPr>
            <p:nvPr/>
          </p:nvSpPr>
          <p:spPr bwMode="auto">
            <a:xfrm>
              <a:off x="7814853" y="4801509"/>
              <a:ext cx="567965" cy="156579"/>
            </a:xfrm>
            <a:prstGeom prst="ellipse">
              <a:avLst/>
            </a:prstGeom>
            <a:noFill/>
            <a:ln w="9525">
              <a:solidFill>
                <a:srgbClr val="FF0000"/>
              </a:solidFill>
              <a:round/>
              <a:headEnd/>
              <a:tailEnd/>
            </a:ln>
            <a:effectLst>
              <a:outerShdw dist="23000" dir="5400000" rotWithShape="0">
                <a:srgbClr val="000000">
                  <a:alpha val="34999"/>
                </a:srgbClr>
              </a:outerShdw>
            </a:effectLst>
          </p:spPr>
          <p:txBody>
            <a:bodyPr vert="horz" wrap="square" lIns="91440" tIns="45720" rIns="91440" bIns="45720" numCol="1" anchor="ctr" anchorCtr="0" compatLnSpc="1">
              <a:prstTxWarp prst="textNoShape">
                <a:avLst/>
              </a:prstTxWarp>
            </a:bodyPr>
            <a:lstStyle/>
            <a:p>
              <a:endParaRPr lang="en-GB"/>
            </a:p>
          </p:txBody>
        </p:sp>
        <p:sp>
          <p:nvSpPr>
            <p:cNvPr id="88" name="Straight Connector 20"/>
            <p:cNvSpPr>
              <a:spLocks noChangeShapeType="1"/>
            </p:cNvSpPr>
            <p:nvPr/>
          </p:nvSpPr>
          <p:spPr bwMode="auto">
            <a:xfrm flipV="1">
              <a:off x="8137645" y="5101676"/>
              <a:ext cx="544822" cy="565779"/>
            </a:xfrm>
            <a:prstGeom prst="line">
              <a:avLst/>
            </a:prstGeom>
            <a:noFill/>
            <a:ln w="1905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89" name="Straight Connector 10"/>
            <p:cNvSpPr>
              <a:spLocks noChangeShapeType="1"/>
            </p:cNvSpPr>
            <p:nvPr/>
          </p:nvSpPr>
          <p:spPr bwMode="auto">
            <a:xfrm flipH="1" flipV="1">
              <a:off x="7594700" y="5075750"/>
              <a:ext cx="538055" cy="596651"/>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90" name="Straight Connector 14"/>
            <p:cNvSpPr>
              <a:spLocks noChangeShapeType="1"/>
            </p:cNvSpPr>
            <p:nvPr/>
          </p:nvSpPr>
          <p:spPr bwMode="auto">
            <a:xfrm flipH="1" flipV="1">
              <a:off x="7974273" y="5028994"/>
              <a:ext cx="158482" cy="665806"/>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91" name="Straight Connector 17"/>
            <p:cNvSpPr>
              <a:spLocks noChangeShapeType="1"/>
            </p:cNvSpPr>
            <p:nvPr/>
          </p:nvSpPr>
          <p:spPr bwMode="auto">
            <a:xfrm flipV="1">
              <a:off x="8137646" y="5161917"/>
              <a:ext cx="231808" cy="506388"/>
            </a:xfrm>
            <a:prstGeom prst="line">
              <a:avLst/>
            </a:prstGeom>
            <a:noFill/>
            <a:ln w="25400">
              <a:solidFill>
                <a:srgbClr val="FF0000"/>
              </a:solidFill>
              <a:round/>
              <a:headEnd/>
              <a:tailEnd/>
            </a:ln>
            <a:effectLst>
              <a:outerShdw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p>
              <a:endParaRPr lang="en-GB"/>
            </a:p>
          </p:txBody>
        </p:sp>
        <p:sp>
          <p:nvSpPr>
            <p:cNvPr id="92" name="Oval 84"/>
            <p:cNvSpPr>
              <a:spLocks noChangeArrowheads="1"/>
            </p:cNvSpPr>
            <p:nvPr/>
          </p:nvSpPr>
          <p:spPr bwMode="auto">
            <a:xfrm>
              <a:off x="7594700" y="5009484"/>
              <a:ext cx="1087767" cy="157419"/>
            </a:xfrm>
            <a:prstGeom prst="ellipse">
              <a:avLst/>
            </a:prstGeom>
            <a:noFill/>
            <a:ln w="9525">
              <a:solidFill>
                <a:srgbClr val="FF0000"/>
              </a:solidFill>
              <a:round/>
              <a:headEnd/>
              <a:tailEnd/>
            </a:ln>
            <a:effectLst>
              <a:outerShdw dist="23000" dir="5400000" rotWithShape="0">
                <a:srgbClr val="000000">
                  <a:alpha val="34999"/>
                </a:srgbClr>
              </a:outerShdw>
            </a:effectLst>
          </p:spPr>
          <p:txBody>
            <a:bodyPr vert="horz" wrap="square" lIns="91440" tIns="45720" rIns="91440" bIns="45720" numCol="1" anchor="ctr" anchorCtr="0" compatLnSpc="1">
              <a:prstTxWarp prst="textNoShape">
                <a:avLst/>
              </a:prstTxWarp>
            </a:bodyPr>
            <a:lstStyle/>
            <a:p>
              <a:endParaRPr lang="en-GB"/>
            </a:p>
          </p:txBody>
        </p:sp>
      </p:grpSp>
      <p:sp>
        <p:nvSpPr>
          <p:cNvPr id="87" name="Title 1"/>
          <p:cNvSpPr txBox="1">
            <a:spLocks/>
          </p:cNvSpPr>
          <p:nvPr/>
        </p:nvSpPr>
        <p:spPr>
          <a:xfrm>
            <a:off x="156600" y="191272"/>
            <a:ext cx="9412000" cy="792163"/>
          </a:xfrm>
          <a:prstGeom prst="rect">
            <a:avLst/>
          </a:prstGeom>
        </p:spPr>
        <p:txBody>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latin typeface="+mn-lt"/>
              </a:rPr>
              <a:t>Lidar methods</a:t>
            </a:r>
          </a:p>
        </p:txBody>
      </p:sp>
      <p:sp>
        <p:nvSpPr>
          <p:cNvPr id="93" name="TextBox 92"/>
          <p:cNvSpPr txBox="1"/>
          <p:nvPr/>
        </p:nvSpPr>
        <p:spPr>
          <a:xfrm>
            <a:off x="182647" y="1169131"/>
            <a:ext cx="3180775" cy="830997"/>
          </a:xfrm>
          <a:prstGeom prst="rect">
            <a:avLst/>
          </a:prstGeom>
          <a:noFill/>
        </p:spPr>
        <p:txBody>
          <a:bodyPr wrap="square" rtlCol="0">
            <a:spAutoFit/>
          </a:bodyPr>
          <a:lstStyle/>
          <a:p>
            <a:r>
              <a:rPr lang="en-GB" sz="2400" dirty="0">
                <a:solidFill>
                  <a:schemeClr val="bg1">
                    <a:lumMod val="50000"/>
                  </a:schemeClr>
                </a:solidFill>
              </a:rPr>
              <a:t>There is a wide variety of </a:t>
            </a:r>
            <a:r>
              <a:rPr lang="en-GB" sz="2400" dirty="0" err="1">
                <a:solidFill>
                  <a:schemeClr val="bg1">
                    <a:lumMod val="50000"/>
                  </a:schemeClr>
                </a:solidFill>
              </a:rPr>
              <a:t>lidar</a:t>
            </a:r>
            <a:r>
              <a:rPr lang="en-GB" sz="2400" dirty="0">
                <a:solidFill>
                  <a:schemeClr val="bg1">
                    <a:lumMod val="50000"/>
                  </a:schemeClr>
                </a:solidFill>
              </a:rPr>
              <a:t> methods</a:t>
            </a:r>
          </a:p>
        </p:txBody>
      </p:sp>
    </p:spTree>
    <p:extLst>
      <p:ext uri="{BB962C8B-B14F-4D97-AF65-F5344CB8AC3E}">
        <p14:creationId xmlns:p14="http://schemas.microsoft.com/office/powerpoint/2010/main" val="215495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622" y="201501"/>
            <a:ext cx="4622343" cy="6550870"/>
          </a:xfrm>
          <a:prstGeom prst="rect">
            <a:avLst/>
          </a:prstGeom>
          <a:noFill/>
          <a:ln w="12700">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1900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8000" y="1008000"/>
            <a:ext cx="7056000" cy="5148000"/>
          </a:xfrm>
          <a:prstGeom prst="rect">
            <a:avLst/>
          </a:prstGeom>
          <a:no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p:cNvSpPr txBox="1"/>
          <p:nvPr/>
        </p:nvSpPr>
        <p:spPr>
          <a:xfrm>
            <a:off x="273050" y="1174178"/>
            <a:ext cx="8349343" cy="5632311"/>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GB" sz="2000" dirty="0">
                <a:solidFill>
                  <a:schemeClr val="bg1">
                    <a:lumMod val="50000"/>
                  </a:schemeClr>
                </a:solidFill>
              </a:rPr>
              <a:t>DWG “considers the application of arc scanning </a:t>
            </a:r>
            <a:r>
              <a:rPr lang="en-GB" sz="2000" dirty="0" err="1">
                <a:solidFill>
                  <a:schemeClr val="bg1">
                    <a:lumMod val="50000"/>
                  </a:schemeClr>
                </a:solidFill>
              </a:rPr>
              <a:t>lidars</a:t>
            </a:r>
            <a:r>
              <a:rPr lang="en-GB" sz="2000" dirty="0">
                <a:solidFill>
                  <a:schemeClr val="bg1">
                    <a:lumMod val="50000"/>
                  </a:schemeClr>
                </a:solidFill>
              </a:rPr>
              <a:t> mounted on the transition piece of offshore wind turbines for the purpose of wind turbine power curve testing as an attractive alternative to other possibilities of testing power curves of offshore wind turbines”</a:t>
            </a:r>
          </a:p>
          <a:p>
            <a:pPr marL="285750" indent="-285750">
              <a:buFont typeface="Arial" panose="020B0604020202020204" pitchFamily="34" charset="0"/>
              <a:buChar char="•"/>
            </a:pPr>
            <a:endParaRPr lang="en-GB" sz="2000" dirty="0">
              <a:solidFill>
                <a:schemeClr val="bg1">
                  <a:lumMod val="50000"/>
                </a:schemeClr>
              </a:solidFill>
            </a:endParaRPr>
          </a:p>
          <a:p>
            <a:pPr marL="285750" indent="-285750">
              <a:buFont typeface="Arial" panose="020B0604020202020204" pitchFamily="34" charset="0"/>
              <a:buChar char="•"/>
            </a:pPr>
            <a:r>
              <a:rPr lang="en-GB" sz="2000" dirty="0">
                <a:solidFill>
                  <a:schemeClr val="bg1">
                    <a:lumMod val="50000"/>
                  </a:schemeClr>
                </a:solidFill>
              </a:rPr>
              <a:t>“The T-piece method is almost fully consistent to the draft revision of the power curve testing standard [...] The only non-compliance [...] is that no monitoring met mast is applied”</a:t>
            </a:r>
          </a:p>
          <a:p>
            <a:pPr marL="285750" indent="-285750">
              <a:buFont typeface="Arial" panose="020B0604020202020204" pitchFamily="34" charset="0"/>
              <a:buChar char="•"/>
            </a:pPr>
            <a:endParaRPr lang="en-GB" sz="2000" dirty="0">
              <a:solidFill>
                <a:schemeClr val="bg1">
                  <a:lumMod val="50000"/>
                </a:schemeClr>
              </a:solidFill>
            </a:endParaRPr>
          </a:p>
          <a:p>
            <a:pPr marL="285750" indent="-285750">
              <a:buFont typeface="Arial" panose="020B0604020202020204" pitchFamily="34" charset="0"/>
              <a:buChar char="•"/>
            </a:pPr>
            <a:r>
              <a:rPr lang="en-GB" sz="2000" dirty="0">
                <a:solidFill>
                  <a:schemeClr val="bg1">
                    <a:lumMod val="50000"/>
                  </a:schemeClr>
                </a:solidFill>
              </a:rPr>
              <a:t>“DWG does not see that as a relevant burden for an application of the T-piece method, as there are different other appropriate procedures available”</a:t>
            </a:r>
          </a:p>
          <a:p>
            <a:pPr marL="285750" indent="-285750">
              <a:buFont typeface="Arial" panose="020B0604020202020204" pitchFamily="34" charset="0"/>
              <a:buChar char="•"/>
            </a:pPr>
            <a:endParaRPr lang="en-GB" sz="2000" dirty="0">
              <a:solidFill>
                <a:schemeClr val="bg1">
                  <a:lumMod val="50000"/>
                </a:schemeClr>
              </a:solidFill>
            </a:endParaRPr>
          </a:p>
          <a:p>
            <a:pPr marL="285750" indent="-285750">
              <a:buFont typeface="Arial" panose="020B0604020202020204" pitchFamily="34" charset="0"/>
              <a:buChar char="•"/>
            </a:pPr>
            <a:r>
              <a:rPr lang="en-GB" sz="2000" dirty="0">
                <a:solidFill>
                  <a:schemeClr val="bg1">
                    <a:lumMod val="50000"/>
                  </a:schemeClr>
                </a:solidFill>
              </a:rPr>
              <a:t>“Overall, DWG has high hopes for the T-piece method and is looking forward to perform power curve tests with this procedure”</a:t>
            </a:r>
          </a:p>
          <a:p>
            <a:pPr marL="285750" indent="-285750">
              <a:buFont typeface="Arial" panose="020B0604020202020204" pitchFamily="34" charset="0"/>
              <a:buChar char="•"/>
            </a:pPr>
            <a:endParaRPr lang="en-GB" sz="2000" dirty="0">
              <a:solidFill>
                <a:schemeClr val="bg1">
                  <a:lumMod val="50000"/>
                </a:schemeClr>
              </a:solidFill>
            </a:endParaRPr>
          </a:p>
          <a:p>
            <a:pPr marL="285750" indent="-285750">
              <a:buFont typeface="Arial" panose="020B0604020202020204" pitchFamily="34" charset="0"/>
              <a:buChar char="•"/>
            </a:pPr>
            <a:endParaRPr lang="en-GB" sz="2000" dirty="0">
              <a:solidFill>
                <a:schemeClr val="bg1">
                  <a:lumMod val="50000"/>
                </a:schemeClr>
              </a:solidFill>
            </a:endParaRPr>
          </a:p>
          <a:p>
            <a:pPr marL="285750" indent="-285750">
              <a:buFont typeface="Arial" panose="020B0604020202020204" pitchFamily="34" charset="0"/>
              <a:buChar char="•"/>
            </a:pPr>
            <a:endParaRPr lang="en-GB" sz="2000" dirty="0">
              <a:solidFill>
                <a:schemeClr val="bg1">
                  <a:lumMod val="50000"/>
                </a:schemeClr>
              </a:solidFill>
            </a:endParaRPr>
          </a:p>
        </p:txBody>
      </p:sp>
      <p:sp>
        <p:nvSpPr>
          <p:cNvPr id="6" name="Title 47"/>
          <p:cNvSpPr>
            <a:spLocks noGrp="1"/>
          </p:cNvSpPr>
          <p:nvPr>
            <p:ph type="title"/>
          </p:nvPr>
        </p:nvSpPr>
        <p:spPr>
          <a:xfrm>
            <a:off x="273050" y="473869"/>
            <a:ext cx="6838950" cy="398462"/>
          </a:xfrm>
        </p:spPr>
        <p:txBody>
          <a:bodyPr/>
          <a:lstStyle/>
          <a:p>
            <a:r>
              <a:rPr lang="en-GB" b="1" dirty="0">
                <a:solidFill>
                  <a:schemeClr val="bg1">
                    <a:lumMod val="50000"/>
                  </a:schemeClr>
                </a:solidFill>
              </a:rPr>
              <a:t>3</a:t>
            </a:r>
            <a:r>
              <a:rPr lang="en-GB" b="1" baseline="30000" dirty="0">
                <a:solidFill>
                  <a:schemeClr val="bg1">
                    <a:lumMod val="50000"/>
                  </a:schemeClr>
                </a:solidFill>
              </a:rPr>
              <a:t>rd</a:t>
            </a:r>
            <a:r>
              <a:rPr lang="en-GB" b="1" dirty="0">
                <a:solidFill>
                  <a:schemeClr val="bg1">
                    <a:lumMod val="50000"/>
                  </a:schemeClr>
                </a:solidFill>
              </a:rPr>
              <a:t> party review: Deutsche </a:t>
            </a:r>
            <a:r>
              <a:rPr lang="en-GB" b="1" dirty="0" err="1">
                <a:solidFill>
                  <a:schemeClr val="bg1">
                    <a:lumMod val="50000"/>
                  </a:schemeClr>
                </a:solidFill>
              </a:rPr>
              <a:t>Windguard</a:t>
            </a:r>
            <a:endParaRPr lang="en-GB" b="1" dirty="0">
              <a:solidFill>
                <a:schemeClr val="bg1">
                  <a:lumMod val="50000"/>
                </a:schemeClr>
              </a:solidFill>
            </a:endParaRPr>
          </a:p>
        </p:txBody>
      </p:sp>
    </p:spTree>
    <p:extLst>
      <p:ext uri="{BB962C8B-B14F-4D97-AF65-F5344CB8AC3E}">
        <p14:creationId xmlns:p14="http://schemas.microsoft.com/office/powerpoint/2010/main" val="345141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left)">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wipe(left)">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589" b="2"/>
          <a:stretch/>
        </p:blipFill>
        <p:spPr>
          <a:xfrm>
            <a:off x="3018248" y="1069144"/>
            <a:ext cx="2207172" cy="5788855"/>
          </a:xfrm>
          <a:prstGeom prst="rect">
            <a:avLst/>
          </a:prstGeom>
        </p:spPr>
      </p:pic>
      <p:sp>
        <p:nvSpPr>
          <p:cNvPr id="5" name="Rectangle 4"/>
          <p:cNvSpPr/>
          <p:nvPr/>
        </p:nvSpPr>
        <p:spPr>
          <a:xfrm>
            <a:off x="4037428" y="1069145"/>
            <a:ext cx="245996" cy="2575879"/>
          </a:xfrm>
          <a:prstGeom prst="rect">
            <a:avLst/>
          </a:prstGeom>
          <a:blipFill dpi="0" rotWithShape="1">
            <a:blip r:embed="rId3">
              <a:alphaModFix amt="50000"/>
            </a:blip>
            <a:srcRect/>
            <a:stretch>
              <a:fillRect l="-37563" t="-7432"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166254" y="2136338"/>
            <a:ext cx="2703555" cy="2585323"/>
          </a:xfrm>
          <a:prstGeom prst="rect">
            <a:avLst/>
          </a:prstGeom>
          <a:noFill/>
        </p:spPr>
        <p:txBody>
          <a:bodyPr wrap="square" rtlCol="0">
            <a:spAutoFit/>
          </a:bodyPr>
          <a:lstStyle/>
          <a:p>
            <a:pPr algn="r"/>
            <a:r>
              <a:rPr lang="en-GB" dirty="0">
                <a:solidFill>
                  <a:schemeClr val="bg1">
                    <a:lumMod val="50000"/>
                  </a:schemeClr>
                </a:solidFill>
              </a:rPr>
              <a:t>(The pointing accuracy of the Galion is shown by observing the hard target returns from a raster scan of the FINO1 mast nearly 1km away from the transition piece of AV7 where the Galion is installed)</a:t>
            </a:r>
          </a:p>
        </p:txBody>
      </p:sp>
      <p:sp>
        <p:nvSpPr>
          <p:cNvPr id="8"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t>Pointing accuracy</a:t>
            </a:r>
          </a:p>
        </p:txBody>
      </p:sp>
      <p:sp>
        <p:nvSpPr>
          <p:cNvPr id="9" name="TextBox 8"/>
          <p:cNvSpPr txBox="1"/>
          <p:nvPr/>
        </p:nvSpPr>
        <p:spPr>
          <a:xfrm>
            <a:off x="5373859" y="1720839"/>
            <a:ext cx="3615396" cy="3416320"/>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lumMod val="50000"/>
                  </a:schemeClr>
                </a:solidFill>
              </a:rPr>
              <a:t>Reflective optics allows verification of accuracy during Factory Acceptance Testing (FAT) by injection of a visible laser signal (not possible with refractive optics)</a:t>
            </a:r>
          </a:p>
          <a:p>
            <a:pPr marL="285750" indent="-285750">
              <a:buFont typeface="Arial" panose="020B0604020202020204" pitchFamily="34" charset="0"/>
              <a:buChar char="•"/>
            </a:pPr>
            <a:r>
              <a:rPr lang="en-GB" dirty="0">
                <a:solidFill>
                  <a:schemeClr val="bg1">
                    <a:lumMod val="50000"/>
                  </a:schemeClr>
                </a:solidFill>
              </a:rPr>
              <a:t>Hard Target Returns (HTR) can be used during Site Acceptance Testing (SAT) and application</a:t>
            </a:r>
          </a:p>
          <a:p>
            <a:pPr marL="285750" indent="-285750">
              <a:buFont typeface="Arial" panose="020B0604020202020204" pitchFamily="34" charset="0"/>
              <a:buChar char="•"/>
            </a:pPr>
            <a:r>
              <a:rPr lang="en-GB" dirty="0">
                <a:solidFill>
                  <a:schemeClr val="bg1">
                    <a:lumMod val="50000"/>
                  </a:schemeClr>
                </a:solidFill>
              </a:rPr>
              <a:t>Use independent encoder signals rather than scan motor control signals for angle information</a:t>
            </a:r>
          </a:p>
        </p:txBody>
      </p:sp>
    </p:spTree>
    <p:extLst>
      <p:ext uri="{BB962C8B-B14F-4D97-AF65-F5344CB8AC3E}">
        <p14:creationId xmlns:p14="http://schemas.microsoft.com/office/powerpoint/2010/main" val="76157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500"/>
                                        <p:tgtEl>
                                          <p:spTgt spid="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4521"/>
          <a:stretch/>
        </p:blipFill>
        <p:spPr>
          <a:xfrm>
            <a:off x="0" y="1349898"/>
            <a:ext cx="9144000" cy="4347517"/>
          </a:xfrm>
          <a:prstGeom prst="rect">
            <a:avLst/>
          </a:prstGeom>
        </p:spPr>
      </p:pic>
      <p:sp>
        <p:nvSpPr>
          <p:cNvPr id="5" name="TextBox 4"/>
          <p:cNvSpPr txBox="1"/>
          <p:nvPr/>
        </p:nvSpPr>
        <p:spPr>
          <a:xfrm>
            <a:off x="2897944" y="4958751"/>
            <a:ext cx="5598941" cy="147732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lumMod val="50000"/>
                  </a:schemeClr>
                </a:solidFill>
              </a:rPr>
              <a:t>Onshore PCTs in USA, Canada, Norway, Germany, Scotland, Ireland (including simple and complex terrain)</a:t>
            </a:r>
          </a:p>
          <a:p>
            <a:pPr marL="285750" indent="-285750">
              <a:buFont typeface="Arial" panose="020B0604020202020204" pitchFamily="34" charset="0"/>
              <a:buChar char="•"/>
            </a:pPr>
            <a:r>
              <a:rPr lang="en-GB" dirty="0">
                <a:solidFill>
                  <a:schemeClr val="bg1">
                    <a:lumMod val="50000"/>
                  </a:schemeClr>
                </a:solidFill>
              </a:rPr>
              <a:t>Offshore PCTs at Alpha </a:t>
            </a:r>
            <a:r>
              <a:rPr lang="en-GB" dirty="0" err="1">
                <a:solidFill>
                  <a:schemeClr val="bg1">
                    <a:lumMod val="50000"/>
                  </a:schemeClr>
                </a:solidFill>
              </a:rPr>
              <a:t>Ventus</a:t>
            </a:r>
            <a:r>
              <a:rPr lang="en-GB" dirty="0">
                <a:solidFill>
                  <a:schemeClr val="bg1">
                    <a:lumMod val="50000"/>
                  </a:schemeClr>
                </a:solidFill>
              </a:rPr>
              <a:t>, </a:t>
            </a:r>
            <a:r>
              <a:rPr lang="en-GB" dirty="0" err="1">
                <a:solidFill>
                  <a:schemeClr val="bg1">
                    <a:lumMod val="50000"/>
                  </a:schemeClr>
                </a:solidFill>
              </a:rPr>
              <a:t>Sheringham</a:t>
            </a:r>
            <a:r>
              <a:rPr lang="en-GB" dirty="0">
                <a:solidFill>
                  <a:schemeClr val="bg1">
                    <a:lumMod val="50000"/>
                  </a:schemeClr>
                </a:solidFill>
              </a:rPr>
              <a:t> Shoal (x 2), Greater </a:t>
            </a:r>
            <a:r>
              <a:rPr lang="en-GB" dirty="0" err="1">
                <a:solidFill>
                  <a:schemeClr val="bg1">
                    <a:lumMod val="50000"/>
                  </a:schemeClr>
                </a:solidFill>
              </a:rPr>
              <a:t>Gabbard</a:t>
            </a:r>
            <a:r>
              <a:rPr lang="en-GB" dirty="0">
                <a:solidFill>
                  <a:schemeClr val="bg1">
                    <a:lumMod val="50000"/>
                  </a:schemeClr>
                </a:solidFill>
              </a:rPr>
              <a:t>, Confidential projects (x 2) </a:t>
            </a:r>
          </a:p>
        </p:txBody>
      </p:sp>
      <p:sp>
        <p:nvSpPr>
          <p:cNvPr id="6" name="TextBox 5"/>
          <p:cNvSpPr txBox="1"/>
          <p:nvPr/>
        </p:nvSpPr>
        <p:spPr>
          <a:xfrm>
            <a:off x="1334644" y="2021506"/>
            <a:ext cx="6880888" cy="1200329"/>
          </a:xfrm>
          <a:prstGeom prst="rect">
            <a:avLst/>
          </a:prstGeom>
          <a:solidFill>
            <a:schemeClr val="bg1">
              <a:alpha val="75000"/>
            </a:schemeClr>
          </a:solidFill>
          <a:ln>
            <a:solidFill>
              <a:schemeClr val="bg1">
                <a:lumMod val="65000"/>
              </a:schemeClr>
            </a:solidFill>
          </a:ln>
        </p:spPr>
        <p:txBody>
          <a:bodyPr wrap="square" rtlCol="0">
            <a:spAutoFit/>
          </a:bodyPr>
          <a:lstStyle/>
          <a:p>
            <a:pPr marL="285750" indent="-285750">
              <a:buFont typeface="Arial" panose="020B0604020202020204" pitchFamily="34" charset="0"/>
              <a:buChar char="•"/>
            </a:pPr>
            <a:r>
              <a:rPr lang="en-GB" dirty="0">
                <a:solidFill>
                  <a:schemeClr val="bg1">
                    <a:lumMod val="50000"/>
                  </a:schemeClr>
                </a:solidFill>
              </a:rPr>
              <a:t>Onshore arc scan SATs in Scotland (</a:t>
            </a:r>
            <a:r>
              <a:rPr lang="en-GB" b="1" dirty="0">
                <a:solidFill>
                  <a:schemeClr val="bg1">
                    <a:lumMod val="50000"/>
                  </a:schemeClr>
                </a:solidFill>
              </a:rPr>
              <a:t>34</a:t>
            </a:r>
            <a:r>
              <a:rPr lang="en-GB" dirty="0">
                <a:solidFill>
                  <a:schemeClr val="bg1">
                    <a:lumMod val="50000"/>
                  </a:schemeClr>
                </a:solidFill>
              </a:rPr>
              <a:t> across </a:t>
            </a:r>
            <a:r>
              <a:rPr lang="en-GB" b="1" dirty="0">
                <a:solidFill>
                  <a:schemeClr val="bg1">
                    <a:lumMod val="50000"/>
                  </a:schemeClr>
                </a:solidFill>
              </a:rPr>
              <a:t>4</a:t>
            </a:r>
            <a:r>
              <a:rPr lang="en-GB" dirty="0">
                <a:solidFill>
                  <a:schemeClr val="bg1">
                    <a:lumMod val="50000"/>
                  </a:schemeClr>
                </a:solidFill>
              </a:rPr>
              <a:t> different sites, none of which satisfy Annex B), Germany (</a:t>
            </a:r>
            <a:r>
              <a:rPr lang="en-GB" b="1" dirty="0">
                <a:solidFill>
                  <a:schemeClr val="bg1">
                    <a:lumMod val="50000"/>
                  </a:schemeClr>
                </a:solidFill>
              </a:rPr>
              <a:t>6</a:t>
            </a:r>
            <a:r>
              <a:rPr lang="en-GB" dirty="0">
                <a:solidFill>
                  <a:schemeClr val="bg1">
                    <a:lumMod val="50000"/>
                  </a:schemeClr>
                </a:solidFill>
              </a:rPr>
              <a:t> at DWG site, satisfies Annex B), North America (</a:t>
            </a:r>
            <a:r>
              <a:rPr lang="en-GB" b="1" dirty="0">
                <a:solidFill>
                  <a:schemeClr val="bg1">
                    <a:lumMod val="50000"/>
                  </a:schemeClr>
                </a:solidFill>
              </a:rPr>
              <a:t>8</a:t>
            </a:r>
            <a:r>
              <a:rPr lang="en-GB" dirty="0">
                <a:solidFill>
                  <a:schemeClr val="bg1">
                    <a:lumMod val="50000"/>
                  </a:schemeClr>
                </a:solidFill>
              </a:rPr>
              <a:t> different sites, some of which satisfy Annex B)</a:t>
            </a:r>
          </a:p>
          <a:p>
            <a:pPr marL="285750" indent="-285750">
              <a:buFont typeface="Arial" panose="020B0604020202020204" pitchFamily="34" charset="0"/>
              <a:buChar char="•"/>
            </a:pPr>
            <a:r>
              <a:rPr lang="en-GB" dirty="0">
                <a:solidFill>
                  <a:schemeClr val="bg1">
                    <a:lumMod val="50000"/>
                  </a:schemeClr>
                </a:solidFill>
              </a:rPr>
              <a:t>Offshore arc scan SAT at Alpha </a:t>
            </a:r>
            <a:r>
              <a:rPr lang="en-GB" dirty="0" err="1">
                <a:solidFill>
                  <a:schemeClr val="bg1">
                    <a:lumMod val="50000"/>
                  </a:schemeClr>
                </a:solidFill>
              </a:rPr>
              <a:t>Ventus</a:t>
            </a:r>
            <a:r>
              <a:rPr lang="en-GB" dirty="0">
                <a:solidFill>
                  <a:schemeClr val="bg1">
                    <a:lumMod val="50000"/>
                  </a:schemeClr>
                </a:solidFill>
              </a:rPr>
              <a:t> (satisfies Annex B)</a:t>
            </a:r>
          </a:p>
        </p:txBody>
      </p:sp>
      <p:sp>
        <p:nvSpPr>
          <p:cNvPr id="7"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t>Track record </a:t>
            </a:r>
            <a:r>
              <a:rPr lang="en-GB" b="1" i="1" dirty="0"/>
              <a:t>to date</a:t>
            </a:r>
          </a:p>
        </p:txBody>
      </p:sp>
    </p:spTree>
    <p:extLst>
      <p:ext uri="{BB962C8B-B14F-4D97-AF65-F5344CB8AC3E}">
        <p14:creationId xmlns:p14="http://schemas.microsoft.com/office/powerpoint/2010/main" val="59702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P spid="6" grpId="0" uiExpand="1" build="p" bldLvl="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4521"/>
          <a:stretch/>
        </p:blipFill>
        <p:spPr>
          <a:xfrm>
            <a:off x="0" y="1349898"/>
            <a:ext cx="9144000" cy="4347517"/>
          </a:xfrm>
          <a:prstGeom prst="rect">
            <a:avLst/>
          </a:prstGeom>
        </p:spPr>
      </p:pic>
      <p:sp>
        <p:nvSpPr>
          <p:cNvPr id="6" name="TextBox 5"/>
          <p:cNvSpPr txBox="1"/>
          <p:nvPr/>
        </p:nvSpPr>
        <p:spPr>
          <a:xfrm>
            <a:off x="1334644" y="1003924"/>
            <a:ext cx="6880888" cy="5355312"/>
          </a:xfrm>
          <a:prstGeom prst="rect">
            <a:avLst/>
          </a:prstGeom>
          <a:solidFill>
            <a:schemeClr val="bg1">
              <a:alpha val="75000"/>
            </a:schemeClr>
          </a:solidFill>
          <a:ln>
            <a:solidFill>
              <a:schemeClr val="bg1">
                <a:lumMod val="65000"/>
              </a:schemeClr>
            </a:solidFill>
          </a:ln>
        </p:spPr>
        <p:txBody>
          <a:bodyPr wrap="square" rtlCol="0">
            <a:spAutoFit/>
          </a:bodyPr>
          <a:lstStyle/>
          <a:p>
            <a:pPr marL="285750" indent="-285750">
              <a:buFont typeface="Arial" panose="020B0604020202020204" pitchFamily="34" charset="0"/>
              <a:buChar char="•"/>
            </a:pPr>
            <a:r>
              <a:rPr lang="en-GB" dirty="0">
                <a:solidFill>
                  <a:schemeClr val="bg1">
                    <a:lumMod val="50000"/>
                  </a:schemeClr>
                </a:solidFill>
              </a:rPr>
              <a:t>Over </a:t>
            </a:r>
            <a:r>
              <a:rPr lang="en-GB" b="1" dirty="0">
                <a:solidFill>
                  <a:schemeClr val="bg1">
                    <a:lumMod val="50000"/>
                  </a:schemeClr>
                </a:solidFill>
              </a:rPr>
              <a:t>50</a:t>
            </a:r>
            <a:r>
              <a:rPr lang="en-GB" dirty="0">
                <a:solidFill>
                  <a:schemeClr val="bg1">
                    <a:lumMod val="50000"/>
                  </a:schemeClr>
                </a:solidFill>
              </a:rPr>
              <a:t> arc scan SATs (calibrations and verifications)</a:t>
            </a:r>
          </a:p>
          <a:p>
            <a:pPr marL="285750" indent="-285750">
              <a:buFont typeface="Arial" panose="020B0604020202020204" pitchFamily="34" charset="0"/>
              <a:buChar char="•"/>
            </a:pPr>
            <a:r>
              <a:rPr lang="en-GB" dirty="0">
                <a:solidFill>
                  <a:schemeClr val="bg1">
                    <a:lumMod val="50000"/>
                  </a:schemeClr>
                </a:solidFill>
              </a:rPr>
              <a:t>Over </a:t>
            </a:r>
            <a:r>
              <a:rPr lang="en-GB" b="1" dirty="0">
                <a:solidFill>
                  <a:schemeClr val="bg1">
                    <a:lumMod val="50000"/>
                  </a:schemeClr>
                </a:solidFill>
              </a:rPr>
              <a:t>10</a:t>
            </a:r>
            <a:r>
              <a:rPr lang="en-GB" dirty="0">
                <a:solidFill>
                  <a:schemeClr val="bg1">
                    <a:lumMod val="50000"/>
                  </a:schemeClr>
                </a:solidFill>
              </a:rPr>
              <a:t> PCTs (with and without accompanying met masts)</a:t>
            </a:r>
          </a:p>
          <a:p>
            <a:pPr marL="285750" indent="-285750">
              <a:buFont typeface="Arial" panose="020B0604020202020204" pitchFamily="34" charset="0"/>
              <a:buChar char="•"/>
            </a:pPr>
            <a:r>
              <a:rPr lang="en-GB" dirty="0">
                <a:solidFill>
                  <a:schemeClr val="bg1">
                    <a:lumMod val="50000"/>
                  </a:schemeClr>
                </a:solidFill>
              </a:rPr>
              <a:t>Number of SATs &gt; number of PCTs because arc scans are widely used for other objectives</a:t>
            </a:r>
          </a:p>
          <a:p>
            <a:pPr marL="742950" lvl="1" indent="-285750">
              <a:buFont typeface="Arial" panose="020B0604020202020204" pitchFamily="34" charset="0"/>
              <a:buChar char="•"/>
            </a:pPr>
            <a:r>
              <a:rPr lang="en-GB" dirty="0">
                <a:solidFill>
                  <a:schemeClr val="bg1">
                    <a:lumMod val="50000"/>
                  </a:schemeClr>
                </a:solidFill>
              </a:rPr>
              <a:t>Noise impact assessments (NIAs)</a:t>
            </a:r>
          </a:p>
          <a:p>
            <a:pPr marL="742950" lvl="1" indent="-285750">
              <a:buFont typeface="Arial" panose="020B0604020202020204" pitchFamily="34" charset="0"/>
              <a:buChar char="•"/>
            </a:pPr>
            <a:r>
              <a:rPr lang="en-GB" dirty="0">
                <a:solidFill>
                  <a:schemeClr val="bg1">
                    <a:lumMod val="50000"/>
                  </a:schemeClr>
                </a:solidFill>
              </a:rPr>
              <a:t>CFD model validations</a:t>
            </a:r>
          </a:p>
          <a:p>
            <a:pPr marL="742950" lvl="1" indent="-285750">
              <a:buFont typeface="Arial" panose="020B0604020202020204" pitchFamily="34" charset="0"/>
              <a:buChar char="•"/>
            </a:pPr>
            <a:r>
              <a:rPr lang="en-GB" dirty="0">
                <a:solidFill>
                  <a:schemeClr val="bg1">
                    <a:lumMod val="50000"/>
                  </a:schemeClr>
                </a:solidFill>
              </a:rPr>
              <a:t>Wind resource assessment</a:t>
            </a:r>
          </a:p>
          <a:p>
            <a:pPr marL="742950" lvl="1" indent="-285750">
              <a:buFont typeface="Arial" panose="020B0604020202020204" pitchFamily="34" charset="0"/>
              <a:buChar char="•"/>
            </a:pPr>
            <a:r>
              <a:rPr lang="en-GB" dirty="0">
                <a:solidFill>
                  <a:schemeClr val="bg1">
                    <a:lumMod val="50000"/>
                  </a:schemeClr>
                </a:solidFill>
              </a:rPr>
              <a:t>Onshore-to-offshore measurements</a:t>
            </a:r>
          </a:p>
          <a:p>
            <a:pPr marL="742950" lvl="1" indent="-285750">
              <a:buFont typeface="Arial" panose="020B0604020202020204" pitchFamily="34" charset="0"/>
              <a:buChar char="•"/>
            </a:pPr>
            <a:r>
              <a:rPr lang="en-GB" dirty="0">
                <a:solidFill>
                  <a:schemeClr val="bg1">
                    <a:lumMod val="50000"/>
                  </a:schemeClr>
                </a:solidFill>
              </a:rPr>
              <a:t>Complex shear assessments</a:t>
            </a:r>
          </a:p>
          <a:p>
            <a:pPr marL="742950" lvl="1" indent="-285750">
              <a:buFont typeface="Arial" panose="020B0604020202020204" pitchFamily="34" charset="0"/>
              <a:buChar char="•"/>
            </a:pPr>
            <a:r>
              <a:rPr lang="en-GB" dirty="0">
                <a:solidFill>
                  <a:schemeClr val="bg1">
                    <a:lumMod val="50000"/>
                  </a:schemeClr>
                </a:solidFill>
              </a:rPr>
              <a:t>Project optimisation and forestry assessments</a:t>
            </a:r>
          </a:p>
          <a:p>
            <a:pPr marL="742950" lvl="1" indent="-285750">
              <a:buFont typeface="Arial" panose="020B0604020202020204" pitchFamily="34" charset="0"/>
              <a:buChar char="•"/>
            </a:pPr>
            <a:r>
              <a:rPr lang="en-GB" dirty="0">
                <a:solidFill>
                  <a:schemeClr val="bg1">
                    <a:lumMod val="50000"/>
                  </a:schemeClr>
                </a:solidFill>
              </a:rPr>
              <a:t>Yaw error detection and correction</a:t>
            </a:r>
          </a:p>
          <a:p>
            <a:pPr marL="285750" indent="-285750">
              <a:buFont typeface="Arial" panose="020B0604020202020204" pitchFamily="34" charset="0"/>
              <a:buChar char="•"/>
            </a:pPr>
            <a:r>
              <a:rPr lang="en-GB" dirty="0">
                <a:solidFill>
                  <a:schemeClr val="bg1">
                    <a:lumMod val="50000"/>
                  </a:schemeClr>
                </a:solidFill>
              </a:rPr>
              <a:t>Arc scan SATs are often used to support use of scanning devices in other configurations, e.g. PPIs, RHIs</a:t>
            </a:r>
          </a:p>
          <a:p>
            <a:pPr marL="285750" indent="-285750">
              <a:buFont typeface="Arial" panose="020B0604020202020204" pitchFamily="34" charset="0"/>
              <a:buChar char="•"/>
            </a:pPr>
            <a:r>
              <a:rPr lang="en-GB" dirty="0">
                <a:solidFill>
                  <a:schemeClr val="bg1">
                    <a:lumMod val="50000"/>
                  </a:schemeClr>
                </a:solidFill>
              </a:rPr>
              <a:t>Other measurement methods that replicate met mast functionality are amenable to SAT, e.g. VAD, DBS, convergent scan geometries</a:t>
            </a:r>
          </a:p>
          <a:p>
            <a:pPr marL="285750" indent="-285750">
              <a:buFont typeface="Arial" panose="020B0604020202020204" pitchFamily="34" charset="0"/>
              <a:buChar char="•"/>
            </a:pPr>
            <a:r>
              <a:rPr lang="en-GB" dirty="0">
                <a:solidFill>
                  <a:schemeClr val="bg1">
                    <a:lumMod val="50000"/>
                  </a:schemeClr>
                </a:solidFill>
              </a:rPr>
              <a:t>Arc scans can be used to enable </a:t>
            </a:r>
            <a:r>
              <a:rPr lang="en-GB" i="1" dirty="0">
                <a:solidFill>
                  <a:schemeClr val="bg1">
                    <a:lumMod val="50000"/>
                  </a:schemeClr>
                </a:solidFill>
              </a:rPr>
              <a:t>in situ </a:t>
            </a:r>
            <a:r>
              <a:rPr lang="en-GB" dirty="0">
                <a:solidFill>
                  <a:schemeClr val="bg1">
                    <a:lumMod val="50000"/>
                  </a:schemeClr>
                </a:solidFill>
              </a:rPr>
              <a:t>verification of nacelle mounted </a:t>
            </a:r>
            <a:r>
              <a:rPr lang="en-GB" dirty="0" err="1">
                <a:solidFill>
                  <a:schemeClr val="bg1">
                    <a:lumMod val="50000"/>
                  </a:schemeClr>
                </a:solidFill>
              </a:rPr>
              <a:t>lidar</a:t>
            </a:r>
            <a:r>
              <a:rPr lang="en-GB" dirty="0">
                <a:solidFill>
                  <a:schemeClr val="bg1">
                    <a:lumMod val="50000"/>
                  </a:schemeClr>
                </a:solidFill>
              </a:rPr>
              <a:t> measurement methods</a:t>
            </a:r>
          </a:p>
          <a:p>
            <a:pPr marL="285750" indent="-285750">
              <a:buFont typeface="Arial" panose="020B0604020202020204" pitchFamily="34" charset="0"/>
              <a:buChar char="•"/>
            </a:pPr>
            <a:r>
              <a:rPr lang="en-GB" dirty="0">
                <a:solidFill>
                  <a:schemeClr val="bg1">
                    <a:lumMod val="50000"/>
                  </a:schemeClr>
                </a:solidFill>
              </a:rPr>
              <a:t>Typical scanning </a:t>
            </a:r>
            <a:r>
              <a:rPr lang="en-GB" dirty="0" err="1">
                <a:solidFill>
                  <a:schemeClr val="bg1">
                    <a:lumMod val="50000"/>
                  </a:schemeClr>
                </a:solidFill>
              </a:rPr>
              <a:t>lidar</a:t>
            </a:r>
            <a:r>
              <a:rPr lang="en-GB" dirty="0">
                <a:solidFill>
                  <a:schemeClr val="bg1">
                    <a:lumMod val="50000"/>
                  </a:schemeClr>
                </a:solidFill>
              </a:rPr>
              <a:t> devices used have ranges that ensure measurements can be acquired outside the compression zone</a:t>
            </a:r>
          </a:p>
        </p:txBody>
      </p:sp>
      <p:sp>
        <p:nvSpPr>
          <p:cNvPr id="7"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t>Track record </a:t>
            </a:r>
            <a:r>
              <a:rPr lang="en-GB" b="1" i="1" dirty="0"/>
              <a:t>to date</a:t>
            </a:r>
          </a:p>
        </p:txBody>
      </p:sp>
    </p:spTree>
    <p:extLst>
      <p:ext uri="{BB962C8B-B14F-4D97-AF65-F5344CB8AC3E}">
        <p14:creationId xmlns:p14="http://schemas.microsoft.com/office/powerpoint/2010/main" val="66692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ldLvl="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4521"/>
          <a:stretch/>
        </p:blipFill>
        <p:spPr>
          <a:xfrm>
            <a:off x="0" y="1349898"/>
            <a:ext cx="9144000" cy="4347517"/>
          </a:xfrm>
          <a:prstGeom prst="rect">
            <a:avLst/>
          </a:prstGeom>
        </p:spPr>
      </p:pic>
      <p:sp>
        <p:nvSpPr>
          <p:cNvPr id="6" name="TextBox 5"/>
          <p:cNvSpPr txBox="1"/>
          <p:nvPr/>
        </p:nvSpPr>
        <p:spPr>
          <a:xfrm>
            <a:off x="1334644" y="1102399"/>
            <a:ext cx="6880888" cy="5078313"/>
          </a:xfrm>
          <a:prstGeom prst="rect">
            <a:avLst/>
          </a:prstGeom>
          <a:solidFill>
            <a:schemeClr val="bg1">
              <a:alpha val="75000"/>
            </a:schemeClr>
          </a:solidFill>
          <a:ln>
            <a:solidFill>
              <a:schemeClr val="bg1">
                <a:lumMod val="65000"/>
              </a:schemeClr>
            </a:solidFill>
          </a:ln>
        </p:spPr>
        <p:txBody>
          <a:bodyPr wrap="square" rtlCol="0">
            <a:spAutoFit/>
          </a:bodyPr>
          <a:lstStyle/>
          <a:p>
            <a:pPr marL="285750" indent="-285750">
              <a:buFont typeface="Arial" panose="020B0604020202020204" pitchFamily="34" charset="0"/>
              <a:buChar char="•"/>
            </a:pPr>
            <a:r>
              <a:rPr lang="en-GB" dirty="0">
                <a:solidFill>
                  <a:schemeClr val="bg1">
                    <a:lumMod val="50000"/>
                  </a:schemeClr>
                </a:solidFill>
              </a:rPr>
              <a:t>If you would accept a VAD for a PCT you should be able to accept an arc scan subject to the same requirements with respect to SAT</a:t>
            </a:r>
          </a:p>
          <a:p>
            <a:pPr marL="285750" indent="-285750">
              <a:buFont typeface="Arial" panose="020B0604020202020204" pitchFamily="34" charset="0"/>
              <a:buChar char="•"/>
            </a:pPr>
            <a:r>
              <a:rPr lang="en-GB" dirty="0">
                <a:solidFill>
                  <a:schemeClr val="bg1">
                    <a:lumMod val="50000"/>
                  </a:schemeClr>
                </a:solidFill>
              </a:rPr>
              <a:t>Arc scans replicate VAD capabilities where you can't (easily or economically) do VADs (it’s “a VAD for when you can’t do a VAD”) </a:t>
            </a:r>
          </a:p>
          <a:p>
            <a:pPr marL="285750" indent="-285750">
              <a:buFont typeface="Arial" panose="020B0604020202020204" pitchFamily="34" charset="0"/>
              <a:buChar char="•"/>
            </a:pPr>
            <a:r>
              <a:rPr lang="en-GB" dirty="0">
                <a:solidFill>
                  <a:schemeClr val="bg1">
                    <a:lumMod val="50000"/>
                  </a:schemeClr>
                </a:solidFill>
              </a:rPr>
              <a:t>Confidence in arc scans should be supported by confidence in the well-established ground based methods it is derived from</a:t>
            </a:r>
          </a:p>
          <a:p>
            <a:pPr marL="285750" indent="-285750">
              <a:buFont typeface="Arial" panose="020B0604020202020204" pitchFamily="34" charset="0"/>
              <a:buChar char="•"/>
            </a:pPr>
            <a:r>
              <a:rPr lang="en-GB" dirty="0">
                <a:solidFill>
                  <a:schemeClr val="bg1">
                    <a:lumMod val="50000"/>
                  </a:schemeClr>
                </a:solidFill>
              </a:rPr>
              <a:t>Arc scans can be combined with other scan geometry elements in sophisticated campaigns to achieve multiple objectives</a:t>
            </a:r>
          </a:p>
          <a:p>
            <a:pPr marL="285750" indent="-285750">
              <a:buFont typeface="Arial" panose="020B0604020202020204" pitchFamily="34" charset="0"/>
              <a:buChar char="•"/>
            </a:pPr>
            <a:r>
              <a:rPr lang="en-GB" dirty="0">
                <a:solidFill>
                  <a:schemeClr val="bg1">
                    <a:lumMod val="50000"/>
                  </a:schemeClr>
                </a:solidFill>
              </a:rPr>
              <a:t>Arc scans allow wind shear measurements suitable for REWS and complex shear assessments</a:t>
            </a:r>
          </a:p>
          <a:p>
            <a:pPr marL="285750" indent="-285750">
              <a:buFont typeface="Arial" panose="020B0604020202020204" pitchFamily="34" charset="0"/>
              <a:buChar char="•"/>
            </a:pPr>
            <a:r>
              <a:rPr lang="en-GB" dirty="0">
                <a:solidFill>
                  <a:schemeClr val="bg1">
                    <a:lumMod val="50000"/>
                  </a:schemeClr>
                </a:solidFill>
              </a:rPr>
              <a:t>A device can be configured to acquire data for testing multiple WTGs</a:t>
            </a:r>
          </a:p>
          <a:p>
            <a:pPr marL="285750" indent="-285750">
              <a:buFont typeface="Arial" panose="020B0604020202020204" pitchFamily="34" charset="0"/>
              <a:buChar char="•"/>
            </a:pPr>
            <a:r>
              <a:rPr lang="en-GB" dirty="0">
                <a:solidFill>
                  <a:schemeClr val="bg1">
                    <a:lumMod val="50000"/>
                  </a:schemeClr>
                </a:solidFill>
              </a:rPr>
              <a:t>T-piece mounting provides the highest degree of IEC compliance offshore in absence of a met mast</a:t>
            </a:r>
          </a:p>
          <a:p>
            <a:pPr marL="285750" indent="-285750">
              <a:buFont typeface="Arial" panose="020B0604020202020204" pitchFamily="34" charset="0"/>
              <a:buChar char="•"/>
            </a:pPr>
            <a:r>
              <a:rPr lang="en-GB" dirty="0">
                <a:solidFill>
                  <a:schemeClr val="bg1">
                    <a:lumMod val="50000"/>
                  </a:schemeClr>
                </a:solidFill>
              </a:rPr>
              <a:t>Pointing accuracy and shear sensitivity do not impact category B uncertainty</a:t>
            </a:r>
          </a:p>
          <a:p>
            <a:pPr marL="285750" indent="-285750">
              <a:buFont typeface="Arial" panose="020B0604020202020204" pitchFamily="34" charset="0"/>
              <a:buChar char="•"/>
            </a:pPr>
            <a:r>
              <a:rPr lang="en-GB" dirty="0">
                <a:solidFill>
                  <a:schemeClr val="bg1">
                    <a:lumMod val="50000"/>
                  </a:schemeClr>
                </a:solidFill>
              </a:rPr>
              <a:t>Consistency between calibration and application should lower category B uncertainty relative to other methods where consistency is not demonstrated</a:t>
            </a:r>
          </a:p>
        </p:txBody>
      </p:sp>
      <p:sp>
        <p:nvSpPr>
          <p:cNvPr id="7" name="Title 4"/>
          <p:cNvSpPr txBox="1">
            <a:spLocks/>
          </p:cNvSpPr>
          <p:nvPr/>
        </p:nvSpPr>
        <p:spPr>
          <a:xfrm>
            <a:off x="273049" y="473869"/>
            <a:ext cx="7013121" cy="3984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t>Conclusions</a:t>
            </a:r>
          </a:p>
        </p:txBody>
      </p:sp>
    </p:spTree>
    <p:extLst>
      <p:ext uri="{BB962C8B-B14F-4D97-AF65-F5344CB8AC3E}">
        <p14:creationId xmlns:p14="http://schemas.microsoft.com/office/powerpoint/2010/main" val="389555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08517"/>
            <a:ext cx="9144000" cy="12192001"/>
          </a:xfrm>
          <a:prstGeom prst="rect">
            <a:avLst/>
          </a:prstGeom>
        </p:spPr>
      </p:pic>
      <p:sp>
        <p:nvSpPr>
          <p:cNvPr id="4" name="Title 1"/>
          <p:cNvSpPr>
            <a:spLocks noGrp="1"/>
          </p:cNvSpPr>
          <p:nvPr>
            <p:ph type="title"/>
          </p:nvPr>
        </p:nvSpPr>
        <p:spPr>
          <a:xfrm>
            <a:off x="273050" y="473869"/>
            <a:ext cx="6838950" cy="398462"/>
          </a:xfrm>
        </p:spPr>
        <p:txBody>
          <a:bodyPr/>
          <a:lstStyle/>
          <a:p>
            <a:r>
              <a:rPr lang="en-GB" b="1" dirty="0">
                <a:solidFill>
                  <a:schemeClr val="bg1"/>
                </a:solidFill>
              </a:rPr>
              <a:t>Thank you for listening</a:t>
            </a:r>
          </a:p>
        </p:txBody>
      </p:sp>
      <p:sp>
        <p:nvSpPr>
          <p:cNvPr id="5" name="TextBox 7"/>
          <p:cNvSpPr txBox="1">
            <a:spLocks noGrp="1" noChangeArrowheads="1"/>
          </p:cNvSpPr>
          <p:nvPr>
            <p:ph idx="1"/>
          </p:nvPr>
        </p:nvSpPr>
        <p:spPr bwMode="auto">
          <a:xfrm>
            <a:off x="273050" y="1155185"/>
            <a:ext cx="4341153"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indent="0" eaLnBrk="1" hangingPunct="1">
              <a:buNone/>
            </a:pPr>
            <a:r>
              <a:rPr lang="en-GB" sz="1800" dirty="0">
                <a:solidFill>
                  <a:schemeClr val="bg1"/>
                </a:solidFill>
                <a:latin typeface="+mn-lt"/>
              </a:rPr>
              <a:t>Email:  	peter.clive@sgurrenergy.com	</a:t>
            </a:r>
          </a:p>
          <a:p>
            <a:pPr marL="0" indent="0" eaLnBrk="1" hangingPunct="1">
              <a:buNone/>
            </a:pPr>
            <a:r>
              <a:rPr lang="en-GB" sz="1800" dirty="0">
                <a:solidFill>
                  <a:schemeClr val="bg1"/>
                </a:solidFill>
                <a:latin typeface="+mn-lt"/>
              </a:rPr>
              <a:t>Tel: 		+44 (0) 141 227 1724</a:t>
            </a:r>
          </a:p>
          <a:p>
            <a:pPr marL="0" indent="0" eaLnBrk="1" hangingPunct="1">
              <a:buNone/>
            </a:pPr>
            <a:r>
              <a:rPr lang="en-GB" sz="1800" dirty="0">
                <a:solidFill>
                  <a:schemeClr val="bg1"/>
                </a:solidFill>
                <a:latin typeface="+mn-lt"/>
              </a:rPr>
              <a:t>Cell: 		+44 (0) 7739 909 040</a:t>
            </a:r>
          </a:p>
          <a:p>
            <a:pPr marL="0" indent="0" eaLnBrk="1" hangingPunct="1">
              <a:buNone/>
            </a:pPr>
            <a:r>
              <a:rPr lang="en-GB" sz="1800" dirty="0">
                <a:solidFill>
                  <a:schemeClr val="bg1"/>
                </a:solidFill>
                <a:latin typeface="+mn-lt"/>
              </a:rPr>
              <a:t>Web: 	 http://www.sgurrenergy.com</a:t>
            </a:r>
            <a:endParaRPr lang="en-US" sz="1800" dirty="0">
              <a:solidFill>
                <a:schemeClr val="bg1"/>
              </a:solidFill>
              <a:latin typeface="+mn-lt"/>
            </a:endParaRPr>
          </a:p>
        </p:txBody>
      </p:sp>
    </p:spTree>
    <p:extLst>
      <p:ext uri="{BB962C8B-B14F-4D97-AF65-F5344CB8AC3E}">
        <p14:creationId xmlns:p14="http://schemas.microsoft.com/office/powerpoint/2010/main" val="58301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1" y="1158465"/>
            <a:ext cx="8763000" cy="4893647"/>
          </a:xfrm>
          <a:prstGeom prst="rect">
            <a:avLst/>
          </a:prstGeom>
        </p:spPr>
        <p:txBody>
          <a:bodyPr wrap="square">
            <a:spAutoFit/>
          </a:bodyPr>
          <a:lstStyle/>
          <a:p>
            <a:pPr marL="342900" indent="-342900">
              <a:buFont typeface="Arial" panose="020B0604020202020204" pitchFamily="34" charset="0"/>
              <a:buChar char="•"/>
            </a:pPr>
            <a:r>
              <a:rPr lang="en-GB" sz="2400" dirty="0">
                <a:solidFill>
                  <a:schemeClr val="bg1">
                    <a:lumMod val="50000"/>
                  </a:schemeClr>
                </a:solidFill>
              </a:rPr>
              <a:t>Arc scans – or “sector scans” – have been used for decades to make </a:t>
            </a:r>
            <a:r>
              <a:rPr lang="en-GB" sz="2400" dirty="0" err="1">
                <a:solidFill>
                  <a:schemeClr val="bg1">
                    <a:lumMod val="50000"/>
                  </a:schemeClr>
                </a:solidFill>
              </a:rPr>
              <a:t>lidar</a:t>
            </a:r>
            <a:r>
              <a:rPr lang="en-GB" sz="2400" dirty="0">
                <a:solidFill>
                  <a:schemeClr val="bg1">
                    <a:lumMod val="50000"/>
                  </a:schemeClr>
                </a:solidFill>
              </a:rPr>
              <a:t> measurements in locations a horizontal distance from the device, e.g. </a:t>
            </a:r>
          </a:p>
          <a:p>
            <a:endParaRPr lang="en-GB" sz="2400" dirty="0">
              <a:solidFill>
                <a:schemeClr val="bg1">
                  <a:lumMod val="50000"/>
                </a:schemeClr>
              </a:solidFill>
            </a:endParaRPr>
          </a:p>
          <a:p>
            <a:pPr marL="742950" lvl="1" indent="-285750">
              <a:buFont typeface="Arial" panose="020B0604020202020204" pitchFamily="34" charset="0"/>
              <a:buChar char="•"/>
            </a:pPr>
            <a:r>
              <a:rPr lang="en-GB" sz="2400" dirty="0" err="1">
                <a:solidFill>
                  <a:schemeClr val="bg1">
                    <a:lumMod val="50000"/>
                  </a:schemeClr>
                </a:solidFill>
              </a:rPr>
              <a:t>Schwiesow</a:t>
            </a:r>
            <a:r>
              <a:rPr lang="en-GB" sz="2400" dirty="0">
                <a:solidFill>
                  <a:schemeClr val="bg1">
                    <a:lumMod val="50000"/>
                  </a:schemeClr>
                </a:solidFill>
              </a:rPr>
              <a:t>, R.L., </a:t>
            </a:r>
            <a:r>
              <a:rPr lang="en-GB" sz="2400" dirty="0" err="1">
                <a:solidFill>
                  <a:schemeClr val="bg1">
                    <a:lumMod val="50000"/>
                  </a:schemeClr>
                </a:solidFill>
              </a:rPr>
              <a:t>Köpp</a:t>
            </a:r>
            <a:r>
              <a:rPr lang="en-GB" sz="2400" dirty="0">
                <a:solidFill>
                  <a:schemeClr val="bg1">
                    <a:lumMod val="50000"/>
                  </a:schemeClr>
                </a:solidFill>
              </a:rPr>
              <a:t>, F., and Werner, Ch., </a:t>
            </a:r>
            <a:r>
              <a:rPr lang="en-GB" sz="2400" i="1" dirty="0">
                <a:solidFill>
                  <a:schemeClr val="bg1">
                    <a:lumMod val="50000"/>
                  </a:schemeClr>
                </a:solidFill>
              </a:rPr>
              <a:t>Comparison of CW-Lidar-Measured Wind Values Obtained by Full Conical Scan, Conical Sector Scan and Two-Point Techniques</a:t>
            </a:r>
            <a:r>
              <a:rPr lang="en-GB" sz="2400" dirty="0">
                <a:solidFill>
                  <a:schemeClr val="bg1">
                    <a:lumMod val="50000"/>
                  </a:schemeClr>
                </a:solidFill>
              </a:rPr>
              <a:t>, Journal of Atmospheric and Oceanic Technology, Vol. 2, No. 1, 1985</a:t>
            </a:r>
          </a:p>
          <a:p>
            <a:pPr marL="742950" lvl="1" indent="-285750">
              <a:buFont typeface="Arial" panose="020B0604020202020204" pitchFamily="34" charset="0"/>
              <a:buChar char="•"/>
            </a:pPr>
            <a:endParaRPr lang="en-GB" sz="2400" dirty="0">
              <a:solidFill>
                <a:schemeClr val="bg1">
                  <a:lumMod val="50000"/>
                </a:schemeClr>
              </a:solidFill>
            </a:endParaRPr>
          </a:p>
          <a:p>
            <a:pPr marL="742950" lvl="1" indent="-285750">
              <a:buFont typeface="Arial" panose="020B0604020202020204" pitchFamily="34" charset="0"/>
              <a:buChar char="•"/>
            </a:pPr>
            <a:r>
              <a:rPr lang="en-GB" sz="2400" dirty="0">
                <a:solidFill>
                  <a:schemeClr val="bg1">
                    <a:lumMod val="50000"/>
                  </a:schemeClr>
                </a:solidFill>
              </a:rPr>
              <a:t>Clive, P.J.M.</a:t>
            </a:r>
          </a:p>
          <a:p>
            <a:pPr marL="1200150" lvl="2" indent="-285750">
              <a:buFont typeface="Arial" panose="020B0604020202020204" pitchFamily="34" charset="0"/>
              <a:buChar char="•"/>
            </a:pPr>
            <a:r>
              <a:rPr lang="en-GB" sz="2400" i="1" dirty="0">
                <a:solidFill>
                  <a:schemeClr val="bg1">
                    <a:lumMod val="50000"/>
                  </a:schemeClr>
                </a:solidFill>
              </a:rPr>
              <a:t>Getting it right pre-construction</a:t>
            </a:r>
            <a:r>
              <a:rPr lang="en-GB" sz="2400" dirty="0">
                <a:solidFill>
                  <a:schemeClr val="bg1">
                    <a:lumMod val="50000"/>
                  </a:schemeClr>
                </a:solidFill>
              </a:rPr>
              <a:t>, EWEA, 2011 </a:t>
            </a:r>
          </a:p>
          <a:p>
            <a:pPr marL="1200150" lvl="2" indent="-285750">
              <a:buFont typeface="Arial" panose="020B0604020202020204" pitchFamily="34" charset="0"/>
              <a:buChar char="•"/>
            </a:pPr>
            <a:r>
              <a:rPr lang="en-GB" sz="2400" i="1" dirty="0">
                <a:solidFill>
                  <a:schemeClr val="bg1">
                    <a:lumMod val="50000"/>
                  </a:schemeClr>
                </a:solidFill>
              </a:rPr>
              <a:t>2</a:t>
            </a:r>
            <a:r>
              <a:rPr lang="en-GB" sz="2400" i="1" baseline="30000" dirty="0">
                <a:solidFill>
                  <a:schemeClr val="bg1">
                    <a:lumMod val="50000"/>
                  </a:schemeClr>
                </a:solidFill>
              </a:rPr>
              <a:t>nd</a:t>
            </a:r>
            <a:r>
              <a:rPr lang="en-GB" sz="2400" i="1" dirty="0">
                <a:solidFill>
                  <a:schemeClr val="bg1">
                    <a:lumMod val="50000"/>
                  </a:schemeClr>
                </a:solidFill>
              </a:rPr>
              <a:t> generation </a:t>
            </a:r>
            <a:r>
              <a:rPr lang="en-GB" sz="2400" i="1" dirty="0" err="1">
                <a:solidFill>
                  <a:schemeClr val="bg1">
                    <a:lumMod val="50000"/>
                  </a:schemeClr>
                </a:solidFill>
              </a:rPr>
              <a:t>lidar</a:t>
            </a:r>
            <a:r>
              <a:rPr lang="en-GB" sz="2400" i="1" dirty="0">
                <a:solidFill>
                  <a:schemeClr val="bg1">
                    <a:lumMod val="50000"/>
                  </a:schemeClr>
                </a:solidFill>
              </a:rPr>
              <a:t> techniques</a:t>
            </a:r>
            <a:r>
              <a:rPr lang="en-GB" sz="2400" dirty="0">
                <a:solidFill>
                  <a:schemeClr val="bg1">
                    <a:lumMod val="50000"/>
                  </a:schemeClr>
                </a:solidFill>
              </a:rPr>
              <a:t>, EWEA, 2010</a:t>
            </a:r>
          </a:p>
          <a:p>
            <a:pPr marL="1200150" lvl="2" indent="-285750">
              <a:buFont typeface="Arial" panose="020B0604020202020204" pitchFamily="34" charset="0"/>
              <a:buChar char="•"/>
            </a:pPr>
            <a:r>
              <a:rPr lang="en-GB" sz="2400" dirty="0">
                <a:solidFill>
                  <a:schemeClr val="bg1">
                    <a:lumMod val="50000"/>
                  </a:schemeClr>
                </a:solidFill>
              </a:rPr>
              <a:t>Etc.</a:t>
            </a:r>
          </a:p>
        </p:txBody>
      </p:sp>
      <p:sp>
        <p:nvSpPr>
          <p:cNvPr id="3" name="Title 1"/>
          <p:cNvSpPr txBox="1">
            <a:spLocks/>
          </p:cNvSpPr>
          <p:nvPr/>
        </p:nvSpPr>
        <p:spPr>
          <a:xfrm>
            <a:off x="273050" y="405267"/>
            <a:ext cx="6838950" cy="523648"/>
          </a:xfrm>
          <a:prstGeom prst="rect">
            <a:avLst/>
          </a:prstGeom>
        </p:spPr>
        <p:txBody>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solidFill>
                  <a:schemeClr val="bg1">
                    <a:lumMod val="50000"/>
                  </a:schemeClr>
                </a:solidFill>
              </a:rPr>
              <a:t>Arc scans</a:t>
            </a:r>
          </a:p>
        </p:txBody>
      </p:sp>
    </p:spTree>
    <p:extLst>
      <p:ext uri="{BB962C8B-B14F-4D97-AF65-F5344CB8AC3E}">
        <p14:creationId xmlns:p14="http://schemas.microsoft.com/office/powerpoint/2010/main" val="415892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815" y="5021052"/>
            <a:ext cx="8923185" cy="707886"/>
          </a:xfrm>
          <a:prstGeom prst="rect">
            <a:avLst/>
          </a:prstGeom>
        </p:spPr>
        <p:txBody>
          <a:bodyPr wrap="square">
            <a:spAutoFit/>
          </a:bodyPr>
          <a:lstStyle/>
          <a:p>
            <a:pPr marL="285750" indent="-285750">
              <a:buFont typeface="Arial" panose="020B0604020202020204" pitchFamily="34" charset="0"/>
              <a:buChar char="•"/>
            </a:pPr>
            <a:r>
              <a:rPr lang="en-GB" sz="2000" dirty="0">
                <a:solidFill>
                  <a:schemeClr val="bg1">
                    <a:lumMod val="50000"/>
                  </a:schemeClr>
                </a:solidFill>
              </a:rPr>
              <a:t>Normal acceptance criteria </a:t>
            </a:r>
            <a:r>
              <a:rPr lang="en-GB" sz="2000" dirty="0" err="1">
                <a:solidFill>
                  <a:schemeClr val="bg1">
                    <a:lumMod val="50000"/>
                  </a:schemeClr>
                </a:solidFill>
              </a:rPr>
              <a:t>wrt</a:t>
            </a:r>
            <a:r>
              <a:rPr lang="en-GB" sz="2000" dirty="0">
                <a:solidFill>
                  <a:schemeClr val="bg1">
                    <a:lumMod val="50000"/>
                  </a:schemeClr>
                </a:solidFill>
              </a:rPr>
              <a:t>. OLS linear regression </a:t>
            </a:r>
            <a:r>
              <a:rPr lang="en-GB" sz="2000" i="1" dirty="0">
                <a:solidFill>
                  <a:schemeClr val="bg1">
                    <a:lumMod val="50000"/>
                  </a:schemeClr>
                </a:solidFill>
              </a:rPr>
              <a:t>R</a:t>
            </a:r>
            <a:r>
              <a:rPr lang="en-GB" sz="2000" baseline="30000" dirty="0">
                <a:solidFill>
                  <a:schemeClr val="bg1">
                    <a:lumMod val="50000"/>
                  </a:schemeClr>
                </a:solidFill>
              </a:rPr>
              <a:t>2</a:t>
            </a:r>
            <a:r>
              <a:rPr lang="en-GB" sz="2000" dirty="0">
                <a:solidFill>
                  <a:schemeClr val="bg1">
                    <a:lumMod val="50000"/>
                  </a:schemeClr>
                </a:solidFill>
              </a:rPr>
              <a:t> and Slope fulfilled</a:t>
            </a:r>
          </a:p>
          <a:p>
            <a:pPr marL="285750" indent="-285750">
              <a:buFont typeface="Arial" panose="020B0604020202020204" pitchFamily="34" charset="0"/>
              <a:buChar char="•"/>
            </a:pPr>
            <a:r>
              <a:rPr lang="en-GB" sz="2000" dirty="0">
                <a:solidFill>
                  <a:schemeClr val="bg1">
                    <a:lumMod val="50000"/>
                  </a:schemeClr>
                </a:solidFill>
              </a:rPr>
              <a:t>Clive, P.J.M., </a:t>
            </a:r>
            <a:r>
              <a:rPr lang="en-GB" sz="2000" i="1" dirty="0">
                <a:solidFill>
                  <a:schemeClr val="bg1">
                    <a:lumMod val="50000"/>
                  </a:schemeClr>
                </a:solidFill>
              </a:rPr>
              <a:t>Unlocking the value of </a:t>
            </a:r>
            <a:r>
              <a:rPr lang="en-GB" sz="2000" i="1" dirty="0" err="1">
                <a:solidFill>
                  <a:schemeClr val="bg1">
                    <a:lumMod val="50000"/>
                  </a:schemeClr>
                </a:solidFill>
              </a:rPr>
              <a:t>lidar</a:t>
            </a:r>
            <a:r>
              <a:rPr lang="en-GB" sz="2000" dirty="0">
                <a:solidFill>
                  <a:schemeClr val="bg1">
                    <a:lumMod val="50000"/>
                  </a:schemeClr>
                </a:solidFill>
              </a:rPr>
              <a:t>, EWEA 2012</a:t>
            </a:r>
          </a:p>
        </p:txBody>
      </p:sp>
      <p:pic>
        <p:nvPicPr>
          <p:cNvPr id="1026" name="Picture 2" descr="Figure 1 - arc scan geome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15" y="1893221"/>
            <a:ext cx="4538758" cy="271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Figure 2 - arc scan comparison with m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213" y="1943930"/>
            <a:ext cx="4127631" cy="282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273050" y="405267"/>
            <a:ext cx="6838950" cy="523648"/>
          </a:xfrm>
          <a:prstGeom prst="rect">
            <a:avLst/>
          </a:prstGeom>
        </p:spPr>
        <p:txBody>
          <a:bodyPr/>
          <a:lstStyle>
            <a:lvl1pPr algn="l" defTabSz="457200" rtl="0" eaLnBrk="1" latinLnBrk="0" hangingPunct="1">
              <a:spcBef>
                <a:spcPct val="0"/>
              </a:spcBef>
              <a:buNone/>
              <a:defRPr sz="3200" kern="1200">
                <a:solidFill>
                  <a:schemeClr val="bg1">
                    <a:lumMod val="65000"/>
                  </a:schemeClr>
                </a:solidFill>
                <a:latin typeface="+mj-lt"/>
                <a:ea typeface="+mj-ea"/>
                <a:cs typeface="+mj-cs"/>
              </a:defRPr>
            </a:lvl1pPr>
          </a:lstStyle>
          <a:p>
            <a:r>
              <a:rPr lang="en-GB" b="1" dirty="0">
                <a:solidFill>
                  <a:schemeClr val="bg1">
                    <a:lumMod val="50000"/>
                  </a:schemeClr>
                </a:solidFill>
              </a:rPr>
              <a:t>Arc scans</a:t>
            </a:r>
          </a:p>
        </p:txBody>
      </p:sp>
      <p:sp>
        <p:nvSpPr>
          <p:cNvPr id="6" name="Rectangle 5"/>
          <p:cNvSpPr/>
          <p:nvPr/>
        </p:nvSpPr>
        <p:spPr>
          <a:xfrm>
            <a:off x="534171" y="1263694"/>
            <a:ext cx="8054657" cy="707886"/>
          </a:xfrm>
          <a:prstGeom prst="rect">
            <a:avLst/>
          </a:prstGeom>
        </p:spPr>
        <p:txBody>
          <a:bodyPr wrap="square">
            <a:spAutoFit/>
          </a:bodyPr>
          <a:lstStyle/>
          <a:p>
            <a:r>
              <a:rPr lang="en-GB" sz="2000" dirty="0">
                <a:solidFill>
                  <a:schemeClr val="bg1">
                    <a:lumMod val="50000"/>
                  </a:schemeClr>
                </a:solidFill>
              </a:rPr>
              <a:t>Example onshore arc scan verification from 2011 at </a:t>
            </a:r>
            <a:r>
              <a:rPr lang="en-GB" sz="2000" dirty="0" err="1">
                <a:solidFill>
                  <a:schemeClr val="bg1">
                    <a:lumMod val="50000"/>
                  </a:schemeClr>
                </a:solidFill>
              </a:rPr>
              <a:t>Whitelee</a:t>
            </a:r>
            <a:r>
              <a:rPr lang="en-GB" sz="2000" dirty="0">
                <a:solidFill>
                  <a:schemeClr val="bg1">
                    <a:lumMod val="50000"/>
                  </a:schemeClr>
                </a:solidFill>
              </a:rPr>
              <a:t>, south of Glasgow</a:t>
            </a:r>
          </a:p>
        </p:txBody>
      </p:sp>
    </p:spTree>
    <p:extLst>
      <p:ext uri="{BB962C8B-B14F-4D97-AF65-F5344CB8AC3E}">
        <p14:creationId xmlns:p14="http://schemas.microsoft.com/office/powerpoint/2010/main" val="385838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flipV="1">
            <a:off x="5370513" y="2306638"/>
            <a:ext cx="0" cy="2665412"/>
          </a:xfrm>
          <a:prstGeom prst="straightConnector1">
            <a:avLst/>
          </a:prstGeom>
          <a:ln w="25400">
            <a:solidFill>
              <a:schemeClr val="tx1">
                <a:lumMod val="65000"/>
                <a:lumOff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5370513" y="4056063"/>
            <a:ext cx="1403350" cy="915987"/>
          </a:xfrm>
          <a:prstGeom prst="straightConnector1">
            <a:avLst/>
          </a:prstGeom>
          <a:ln w="25400">
            <a:solidFill>
              <a:schemeClr val="tx1">
                <a:lumMod val="65000"/>
                <a:lumOff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5370513" y="4972050"/>
            <a:ext cx="3011487" cy="0"/>
          </a:xfrm>
          <a:prstGeom prst="straightConnector1">
            <a:avLst/>
          </a:prstGeom>
          <a:ln w="25400">
            <a:solidFill>
              <a:schemeClr val="tx1">
                <a:lumMod val="65000"/>
                <a:lumOff val="3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TextBox 63"/>
          <p:cNvSpPr txBox="1">
            <a:spLocks noChangeArrowheads="1"/>
          </p:cNvSpPr>
          <p:nvPr/>
        </p:nvSpPr>
        <p:spPr bwMode="auto">
          <a:xfrm>
            <a:off x="8382000" y="4786313"/>
            <a:ext cx="358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GB" i="1" dirty="0">
                <a:solidFill>
                  <a:schemeClr val="tx1">
                    <a:lumMod val="65000"/>
                    <a:lumOff val="35000"/>
                  </a:schemeClr>
                </a:solidFill>
              </a:rPr>
              <a:t>x</a:t>
            </a:r>
            <a:endParaRPr lang="en-US" i="1" dirty="0">
              <a:solidFill>
                <a:schemeClr val="tx1">
                  <a:lumMod val="65000"/>
                  <a:lumOff val="35000"/>
                </a:schemeClr>
              </a:solidFill>
            </a:endParaRPr>
          </a:p>
        </p:txBody>
      </p:sp>
      <p:sp>
        <p:nvSpPr>
          <p:cNvPr id="8" name="TextBox 63"/>
          <p:cNvSpPr txBox="1">
            <a:spLocks noChangeArrowheads="1"/>
          </p:cNvSpPr>
          <p:nvPr/>
        </p:nvSpPr>
        <p:spPr bwMode="auto">
          <a:xfrm>
            <a:off x="6702425" y="3794125"/>
            <a:ext cx="360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GB" i="1" dirty="0">
                <a:solidFill>
                  <a:schemeClr val="tx1">
                    <a:lumMod val="65000"/>
                    <a:lumOff val="35000"/>
                  </a:schemeClr>
                </a:solidFill>
              </a:rPr>
              <a:t>y</a:t>
            </a:r>
            <a:endParaRPr lang="en-US" i="1" dirty="0">
              <a:solidFill>
                <a:schemeClr val="tx1">
                  <a:lumMod val="65000"/>
                  <a:lumOff val="35000"/>
                </a:schemeClr>
              </a:solidFill>
            </a:endParaRPr>
          </a:p>
        </p:txBody>
      </p:sp>
      <p:sp>
        <p:nvSpPr>
          <p:cNvPr id="9" name="TextBox 63"/>
          <p:cNvSpPr txBox="1">
            <a:spLocks noChangeArrowheads="1"/>
          </p:cNvSpPr>
          <p:nvPr/>
        </p:nvSpPr>
        <p:spPr bwMode="auto">
          <a:xfrm>
            <a:off x="5189538" y="1938338"/>
            <a:ext cx="360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GB" i="1" dirty="0">
                <a:solidFill>
                  <a:schemeClr val="tx1">
                    <a:lumMod val="65000"/>
                    <a:lumOff val="35000"/>
                  </a:schemeClr>
                </a:solidFill>
              </a:rPr>
              <a:t>z</a:t>
            </a:r>
            <a:endParaRPr lang="en-US" i="1" dirty="0">
              <a:solidFill>
                <a:schemeClr val="tx1">
                  <a:lumMod val="65000"/>
                  <a:lumOff val="35000"/>
                </a:schemeClr>
              </a:solidFill>
            </a:endParaRPr>
          </a:p>
        </p:txBody>
      </p:sp>
      <p:cxnSp>
        <p:nvCxnSpPr>
          <p:cNvPr id="10" name="Straight Arrow Connector 9"/>
          <p:cNvCxnSpPr/>
          <p:nvPr/>
        </p:nvCxnSpPr>
        <p:spPr>
          <a:xfrm flipV="1">
            <a:off x="5370513" y="4056063"/>
            <a:ext cx="2663825" cy="915987"/>
          </a:xfrm>
          <a:prstGeom prst="straightConnector1">
            <a:avLst/>
          </a:prstGeom>
          <a:ln w="254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566025" y="4665663"/>
            <a:ext cx="468313" cy="306387"/>
          </a:xfrm>
          <a:prstGeom prst="straightConnector1">
            <a:avLst/>
          </a:prstGeom>
          <a:ln w="25400">
            <a:solidFill>
              <a:srgbClr val="0070C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873750" y="4665663"/>
            <a:ext cx="2160588" cy="0"/>
          </a:xfrm>
          <a:prstGeom prst="straightConnector1">
            <a:avLst/>
          </a:prstGeom>
          <a:ln w="25400">
            <a:solidFill>
              <a:srgbClr val="0070C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34338" y="4065588"/>
            <a:ext cx="0" cy="600075"/>
          </a:xfrm>
          <a:prstGeom prst="straightConnector1">
            <a:avLst/>
          </a:prstGeom>
          <a:ln w="25400">
            <a:solidFill>
              <a:srgbClr val="0070C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370513" y="2616200"/>
            <a:ext cx="1943100" cy="2355850"/>
          </a:xfrm>
          <a:prstGeom prst="straightConnector1">
            <a:avLst/>
          </a:prstGeom>
          <a:ln w="25400">
            <a:solidFill>
              <a:srgbClr val="FF0000"/>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TextBox 63"/>
          <p:cNvSpPr txBox="1">
            <a:spLocks noChangeArrowheads="1"/>
          </p:cNvSpPr>
          <p:nvPr/>
        </p:nvSpPr>
        <p:spPr bwMode="auto">
          <a:xfrm>
            <a:off x="7205663" y="4337050"/>
            <a:ext cx="360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i="1">
                <a:solidFill>
                  <a:srgbClr val="0070C0"/>
                </a:solidFill>
              </a:rPr>
              <a:t>u</a:t>
            </a:r>
            <a:endParaRPr lang="en-US" i="1">
              <a:solidFill>
                <a:srgbClr val="0070C0"/>
              </a:solidFill>
            </a:endParaRPr>
          </a:p>
        </p:txBody>
      </p:sp>
      <p:sp>
        <p:nvSpPr>
          <p:cNvPr id="16" name="TextBox 63"/>
          <p:cNvSpPr txBox="1">
            <a:spLocks noChangeArrowheads="1"/>
          </p:cNvSpPr>
          <p:nvPr/>
        </p:nvSpPr>
        <p:spPr bwMode="auto">
          <a:xfrm>
            <a:off x="7800975" y="4633913"/>
            <a:ext cx="358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i="1" dirty="0">
                <a:solidFill>
                  <a:srgbClr val="0070C0"/>
                </a:solidFill>
              </a:rPr>
              <a:t>v</a:t>
            </a:r>
            <a:endParaRPr lang="en-US" i="1" dirty="0">
              <a:solidFill>
                <a:srgbClr val="0070C0"/>
              </a:solidFill>
            </a:endParaRPr>
          </a:p>
        </p:txBody>
      </p:sp>
      <p:sp>
        <p:nvSpPr>
          <p:cNvPr id="17" name="TextBox 63"/>
          <p:cNvSpPr txBox="1">
            <a:spLocks noChangeArrowheads="1"/>
          </p:cNvSpPr>
          <p:nvPr/>
        </p:nvSpPr>
        <p:spPr bwMode="auto">
          <a:xfrm>
            <a:off x="8020050" y="4181475"/>
            <a:ext cx="360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i="1">
                <a:solidFill>
                  <a:srgbClr val="0070C0"/>
                </a:solidFill>
              </a:rPr>
              <a:t>w</a:t>
            </a:r>
            <a:endParaRPr lang="en-US" i="1">
              <a:solidFill>
                <a:srgbClr val="0070C0"/>
              </a:solidFill>
            </a:endParaRPr>
          </a:p>
        </p:txBody>
      </p:sp>
      <p:cxnSp>
        <p:nvCxnSpPr>
          <p:cNvPr id="18" name="Straight Arrow Connector 17"/>
          <p:cNvCxnSpPr/>
          <p:nvPr/>
        </p:nvCxnSpPr>
        <p:spPr>
          <a:xfrm flipV="1">
            <a:off x="5370513" y="4181475"/>
            <a:ext cx="1943100" cy="790575"/>
          </a:xfrm>
          <a:prstGeom prst="straightConnector1">
            <a:avLst/>
          </a:prstGeom>
          <a:ln w="2540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13613" y="2616200"/>
            <a:ext cx="0" cy="1565275"/>
          </a:xfrm>
          <a:prstGeom prst="straightConnector1">
            <a:avLst/>
          </a:prstGeom>
          <a:ln w="2540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20" name="TextBox 63"/>
          <p:cNvSpPr txBox="1">
            <a:spLocks noChangeArrowheads="1"/>
          </p:cNvSpPr>
          <p:nvPr/>
        </p:nvSpPr>
        <p:spPr bwMode="auto">
          <a:xfrm>
            <a:off x="6283325" y="2930525"/>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dirty="0" err="1">
                <a:solidFill>
                  <a:srgbClr val="FF0000"/>
                </a:solidFill>
              </a:rPr>
              <a:t>LoS</a:t>
            </a:r>
            <a:endParaRPr lang="en-US" dirty="0">
              <a:solidFill>
                <a:srgbClr val="FF0000"/>
              </a:solidFill>
            </a:endParaRPr>
          </a:p>
        </p:txBody>
      </p:sp>
      <p:sp>
        <p:nvSpPr>
          <p:cNvPr id="21" name="Arc 20"/>
          <p:cNvSpPr/>
          <p:nvPr/>
        </p:nvSpPr>
        <p:spPr>
          <a:xfrm>
            <a:off x="5876925" y="3960813"/>
            <a:ext cx="647700" cy="1106487"/>
          </a:xfrm>
          <a:prstGeom prst="arc">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22" name="Arc 21"/>
          <p:cNvSpPr/>
          <p:nvPr/>
        </p:nvSpPr>
        <p:spPr>
          <a:xfrm>
            <a:off x="6057095" y="4308706"/>
            <a:ext cx="451254" cy="534614"/>
          </a:xfrm>
          <a:prstGeom prst="arc">
            <a:avLst/>
          </a:prstGeom>
          <a:ln w="25400">
            <a:solidFill>
              <a:srgbClr val="FF0000"/>
            </a:solidFill>
            <a:prstDash val="solid"/>
          </a:ln>
          <a:scene3d>
            <a:camera prst="orthographicFront">
              <a:rot lat="3900000" lon="0" rev="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cxnSp>
        <p:nvCxnSpPr>
          <p:cNvPr id="23" name="Straight Arrow Connector 22"/>
          <p:cNvCxnSpPr/>
          <p:nvPr/>
        </p:nvCxnSpPr>
        <p:spPr>
          <a:xfrm>
            <a:off x="6057900" y="2930525"/>
            <a:ext cx="306388" cy="1125538"/>
          </a:xfrm>
          <a:prstGeom prst="straightConnector1">
            <a:avLst/>
          </a:prstGeom>
          <a:ln w="25400">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802313" y="3603625"/>
            <a:ext cx="561975" cy="762000"/>
          </a:xfrm>
          <a:prstGeom prst="straightConnector1">
            <a:avLst/>
          </a:prstGeom>
          <a:ln w="25400">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5" name="TextBox 63"/>
          <p:cNvSpPr txBox="1">
            <a:spLocks noChangeArrowheads="1"/>
          </p:cNvSpPr>
          <p:nvPr/>
        </p:nvSpPr>
        <p:spPr bwMode="auto">
          <a:xfrm>
            <a:off x="5502275" y="3346450"/>
            <a:ext cx="360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l-GR" i="1">
                <a:solidFill>
                  <a:srgbClr val="FF0000"/>
                </a:solidFill>
              </a:rPr>
              <a:t>θ</a:t>
            </a:r>
            <a:endParaRPr lang="en-US" i="1">
              <a:solidFill>
                <a:srgbClr val="FF0000"/>
              </a:solidFill>
            </a:endParaRPr>
          </a:p>
        </p:txBody>
      </p:sp>
      <p:sp>
        <p:nvSpPr>
          <p:cNvPr id="26" name="TextBox 25"/>
          <p:cNvSpPr txBox="1">
            <a:spLocks noChangeArrowheads="1"/>
          </p:cNvSpPr>
          <p:nvPr/>
        </p:nvSpPr>
        <p:spPr bwMode="auto">
          <a:xfrm>
            <a:off x="5749925" y="2616200"/>
            <a:ext cx="360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l-GR" i="1" dirty="0">
                <a:solidFill>
                  <a:srgbClr val="FF0000"/>
                </a:solidFill>
              </a:rPr>
              <a:t>φ</a:t>
            </a:r>
            <a:endParaRPr lang="en-US" i="1" dirty="0">
              <a:solidFill>
                <a:srgbClr val="FF0000"/>
              </a:solidFill>
            </a:endParaRPr>
          </a:p>
        </p:txBody>
      </p:sp>
      <p:cxnSp>
        <p:nvCxnSpPr>
          <p:cNvPr id="27" name="Straight Connector 26"/>
          <p:cNvCxnSpPr/>
          <p:nvPr/>
        </p:nvCxnSpPr>
        <p:spPr>
          <a:xfrm flipH="1" flipV="1">
            <a:off x="6524625" y="3603625"/>
            <a:ext cx="1495425" cy="46513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6364288" y="3751263"/>
            <a:ext cx="179387" cy="58737"/>
          </a:xfrm>
          <a:prstGeom prst="line">
            <a:avLst/>
          </a:prstGeom>
          <a:ln w="254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noChangeAspect="1"/>
          </p:cNvCxnSpPr>
          <p:nvPr/>
        </p:nvCxnSpPr>
        <p:spPr>
          <a:xfrm flipH="1">
            <a:off x="6534150" y="3638550"/>
            <a:ext cx="144463" cy="176213"/>
          </a:xfrm>
          <a:prstGeom prst="line">
            <a:avLst/>
          </a:prstGeom>
          <a:ln w="254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4" name="TextBox 63"/>
          <p:cNvSpPr txBox="1">
            <a:spLocks noChangeArrowheads="1"/>
          </p:cNvSpPr>
          <p:nvPr/>
        </p:nvSpPr>
        <p:spPr bwMode="auto">
          <a:xfrm>
            <a:off x="592138" y="2306638"/>
            <a:ext cx="4375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600"/>
              </a:spcAft>
            </a:pPr>
            <a:r>
              <a:rPr lang="en-GB" sz="2000" i="1" dirty="0">
                <a:solidFill>
                  <a:schemeClr val="bg1">
                    <a:lumMod val="50000"/>
                  </a:schemeClr>
                </a:solidFill>
                <a:latin typeface="+mn-lt"/>
              </a:rPr>
              <a:t>U</a:t>
            </a:r>
            <a:r>
              <a:rPr lang="en-GB" sz="2000" dirty="0">
                <a:solidFill>
                  <a:schemeClr val="bg1">
                    <a:lumMod val="50000"/>
                  </a:schemeClr>
                </a:solidFill>
                <a:latin typeface="+mn-lt"/>
              </a:rPr>
              <a:t> = (</a:t>
            </a:r>
            <a:r>
              <a:rPr lang="en-GB" sz="2000" i="1" dirty="0" err="1">
                <a:solidFill>
                  <a:schemeClr val="bg1">
                    <a:lumMod val="50000"/>
                  </a:schemeClr>
                </a:solidFill>
                <a:latin typeface="+mn-lt"/>
              </a:rPr>
              <a:t>u</a:t>
            </a:r>
            <a:r>
              <a:rPr lang="en-GB" sz="2000" dirty="0" err="1">
                <a:solidFill>
                  <a:schemeClr val="bg1">
                    <a:lumMod val="50000"/>
                  </a:schemeClr>
                </a:solidFill>
                <a:latin typeface="+mn-lt"/>
              </a:rPr>
              <a:t>,</a:t>
            </a:r>
            <a:r>
              <a:rPr lang="en-GB" sz="2000" i="1" dirty="0" err="1">
                <a:solidFill>
                  <a:schemeClr val="bg1">
                    <a:lumMod val="50000"/>
                  </a:schemeClr>
                </a:solidFill>
                <a:latin typeface="+mn-lt"/>
              </a:rPr>
              <a:t>v</a:t>
            </a:r>
            <a:r>
              <a:rPr lang="en-GB" sz="2000" dirty="0" err="1">
                <a:solidFill>
                  <a:schemeClr val="bg1">
                    <a:lumMod val="50000"/>
                  </a:schemeClr>
                </a:solidFill>
                <a:latin typeface="+mn-lt"/>
              </a:rPr>
              <a:t>,</a:t>
            </a:r>
            <a:r>
              <a:rPr lang="en-GB" sz="2000" i="1" dirty="0" err="1">
                <a:solidFill>
                  <a:schemeClr val="bg1">
                    <a:lumMod val="50000"/>
                  </a:schemeClr>
                </a:solidFill>
                <a:latin typeface="+mn-lt"/>
              </a:rPr>
              <a:t>w</a:t>
            </a:r>
            <a:r>
              <a:rPr lang="en-GB" sz="2000" dirty="0">
                <a:solidFill>
                  <a:schemeClr val="bg1">
                    <a:lumMod val="50000"/>
                  </a:schemeClr>
                </a:solidFill>
                <a:latin typeface="+mn-lt"/>
              </a:rPr>
              <a:t>)</a:t>
            </a:r>
            <a:endParaRPr lang="en-GB" sz="2000" i="1" dirty="0">
              <a:solidFill>
                <a:schemeClr val="bg1">
                  <a:lumMod val="50000"/>
                </a:schemeClr>
              </a:solidFill>
              <a:latin typeface="+mn-lt"/>
            </a:endParaRPr>
          </a:p>
        </p:txBody>
      </p:sp>
      <p:sp>
        <p:nvSpPr>
          <p:cNvPr id="35" name="TextBox 63"/>
          <p:cNvSpPr txBox="1">
            <a:spLocks noChangeArrowheads="1"/>
          </p:cNvSpPr>
          <p:nvPr/>
        </p:nvSpPr>
        <p:spPr bwMode="auto">
          <a:xfrm>
            <a:off x="320676" y="3341181"/>
            <a:ext cx="49180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600"/>
              </a:spcAft>
            </a:pPr>
            <a:r>
              <a:rPr lang="en-GB" sz="2000" i="1" dirty="0" err="1">
                <a:solidFill>
                  <a:schemeClr val="bg1">
                    <a:lumMod val="50000"/>
                  </a:schemeClr>
                </a:solidFill>
                <a:latin typeface="+mn-lt"/>
              </a:rPr>
              <a:t>e</a:t>
            </a:r>
            <a:r>
              <a:rPr lang="en-GB" sz="2000" baseline="-25000" dirty="0" err="1">
                <a:solidFill>
                  <a:schemeClr val="bg1">
                    <a:lumMod val="50000"/>
                  </a:schemeClr>
                </a:solidFill>
                <a:latin typeface="+mn-lt"/>
              </a:rPr>
              <a:t>LoS</a:t>
            </a:r>
            <a:r>
              <a:rPr lang="en-GB" sz="2000" dirty="0">
                <a:solidFill>
                  <a:schemeClr val="bg1">
                    <a:lumMod val="50000"/>
                  </a:schemeClr>
                </a:solidFill>
                <a:latin typeface="+mn-lt"/>
              </a:rPr>
              <a:t> = (</a:t>
            </a:r>
            <a:r>
              <a:rPr lang="en-GB" sz="2000" i="1" dirty="0">
                <a:solidFill>
                  <a:schemeClr val="bg1">
                    <a:lumMod val="50000"/>
                  </a:schemeClr>
                </a:solidFill>
                <a:latin typeface="+mn-lt"/>
              </a:rPr>
              <a:t>e</a:t>
            </a:r>
            <a:r>
              <a:rPr lang="en-GB" sz="2000" baseline="-25000" dirty="0">
                <a:solidFill>
                  <a:schemeClr val="bg1">
                    <a:lumMod val="50000"/>
                  </a:schemeClr>
                </a:solidFill>
                <a:latin typeface="+mn-lt"/>
              </a:rPr>
              <a:t>1</a:t>
            </a:r>
            <a:r>
              <a:rPr lang="en-GB" sz="2000" dirty="0">
                <a:solidFill>
                  <a:schemeClr val="bg1">
                    <a:lumMod val="50000"/>
                  </a:schemeClr>
                </a:solidFill>
                <a:latin typeface="+mn-lt"/>
              </a:rPr>
              <a:t>,</a:t>
            </a:r>
            <a:r>
              <a:rPr lang="en-GB" sz="2000" i="1" dirty="0">
                <a:solidFill>
                  <a:schemeClr val="bg1">
                    <a:lumMod val="50000"/>
                  </a:schemeClr>
                </a:solidFill>
                <a:latin typeface="+mn-lt"/>
              </a:rPr>
              <a:t>e</a:t>
            </a:r>
            <a:r>
              <a:rPr lang="en-GB" sz="2000" baseline="-25000" dirty="0">
                <a:solidFill>
                  <a:schemeClr val="bg1">
                    <a:lumMod val="50000"/>
                  </a:schemeClr>
                </a:solidFill>
                <a:latin typeface="+mn-lt"/>
              </a:rPr>
              <a:t>2</a:t>
            </a:r>
            <a:r>
              <a:rPr lang="en-GB" sz="2000" dirty="0">
                <a:solidFill>
                  <a:schemeClr val="bg1">
                    <a:lumMod val="50000"/>
                  </a:schemeClr>
                </a:solidFill>
                <a:latin typeface="+mn-lt"/>
              </a:rPr>
              <a:t>,</a:t>
            </a:r>
            <a:r>
              <a:rPr lang="en-GB" sz="2000" i="1" dirty="0">
                <a:solidFill>
                  <a:schemeClr val="bg1">
                    <a:lumMod val="50000"/>
                  </a:schemeClr>
                </a:solidFill>
                <a:latin typeface="+mn-lt"/>
              </a:rPr>
              <a:t>e</a:t>
            </a:r>
            <a:r>
              <a:rPr lang="en-GB" sz="2000" baseline="-25000" dirty="0">
                <a:solidFill>
                  <a:schemeClr val="bg1">
                    <a:lumMod val="50000"/>
                  </a:schemeClr>
                </a:solidFill>
                <a:latin typeface="+mn-lt"/>
              </a:rPr>
              <a:t>3</a:t>
            </a:r>
            <a:r>
              <a:rPr lang="en-GB" sz="2000" dirty="0">
                <a:solidFill>
                  <a:schemeClr val="bg1">
                    <a:lumMod val="50000"/>
                  </a:schemeClr>
                </a:solidFill>
                <a:latin typeface="+mn-lt"/>
              </a:rPr>
              <a:t>) = (sin</a:t>
            </a:r>
            <a:r>
              <a:rPr lang="el-GR" sz="2000" i="1" dirty="0">
                <a:solidFill>
                  <a:schemeClr val="bg1">
                    <a:lumMod val="50000"/>
                  </a:schemeClr>
                </a:solidFill>
                <a:latin typeface="+mn-lt"/>
              </a:rPr>
              <a:t>θ</a:t>
            </a:r>
            <a:r>
              <a:rPr lang="el-GR" sz="2000" dirty="0">
                <a:solidFill>
                  <a:schemeClr val="bg1">
                    <a:lumMod val="50000"/>
                  </a:schemeClr>
                </a:solidFill>
                <a:latin typeface="+mn-lt"/>
              </a:rPr>
              <a:t> </a:t>
            </a:r>
            <a:r>
              <a:rPr lang="en-GB" sz="2000" dirty="0" err="1">
                <a:solidFill>
                  <a:schemeClr val="bg1">
                    <a:lumMod val="50000"/>
                  </a:schemeClr>
                </a:solidFill>
                <a:latin typeface="+mn-lt"/>
              </a:rPr>
              <a:t>cos</a:t>
            </a:r>
            <a:r>
              <a:rPr lang="el-GR" sz="2000" i="1" dirty="0">
                <a:solidFill>
                  <a:schemeClr val="bg1">
                    <a:lumMod val="50000"/>
                  </a:schemeClr>
                </a:solidFill>
                <a:latin typeface="+mn-lt"/>
              </a:rPr>
              <a:t>φ</a:t>
            </a:r>
            <a:r>
              <a:rPr lang="el-GR" sz="2000" dirty="0">
                <a:solidFill>
                  <a:schemeClr val="bg1">
                    <a:lumMod val="50000"/>
                  </a:schemeClr>
                </a:solidFill>
                <a:latin typeface="+mn-lt"/>
              </a:rPr>
              <a:t>, </a:t>
            </a:r>
            <a:r>
              <a:rPr lang="en-GB" sz="2000" dirty="0" err="1">
                <a:solidFill>
                  <a:schemeClr val="bg1">
                    <a:lumMod val="50000"/>
                  </a:schemeClr>
                </a:solidFill>
                <a:latin typeface="+mn-lt"/>
              </a:rPr>
              <a:t>cos</a:t>
            </a:r>
            <a:r>
              <a:rPr lang="el-GR" sz="2000" i="1" dirty="0">
                <a:solidFill>
                  <a:schemeClr val="bg1">
                    <a:lumMod val="50000"/>
                  </a:schemeClr>
                </a:solidFill>
                <a:latin typeface="+mn-lt"/>
              </a:rPr>
              <a:t>θ</a:t>
            </a:r>
            <a:r>
              <a:rPr lang="el-GR" sz="2000" dirty="0">
                <a:solidFill>
                  <a:schemeClr val="bg1">
                    <a:lumMod val="50000"/>
                  </a:schemeClr>
                </a:solidFill>
                <a:latin typeface="+mn-lt"/>
              </a:rPr>
              <a:t> </a:t>
            </a:r>
            <a:r>
              <a:rPr lang="en-GB" sz="2000" dirty="0" err="1">
                <a:solidFill>
                  <a:schemeClr val="bg1">
                    <a:lumMod val="50000"/>
                  </a:schemeClr>
                </a:solidFill>
                <a:latin typeface="+mn-lt"/>
              </a:rPr>
              <a:t>cos</a:t>
            </a:r>
            <a:r>
              <a:rPr lang="el-GR" sz="2000" i="1" dirty="0">
                <a:solidFill>
                  <a:schemeClr val="bg1">
                    <a:lumMod val="50000"/>
                  </a:schemeClr>
                </a:solidFill>
                <a:latin typeface="+mn-lt"/>
              </a:rPr>
              <a:t>φ</a:t>
            </a:r>
            <a:r>
              <a:rPr lang="el-GR" sz="2000" dirty="0">
                <a:solidFill>
                  <a:schemeClr val="bg1">
                    <a:lumMod val="50000"/>
                  </a:schemeClr>
                </a:solidFill>
                <a:latin typeface="+mn-lt"/>
              </a:rPr>
              <a:t>, </a:t>
            </a:r>
            <a:r>
              <a:rPr lang="en-GB" sz="2000" dirty="0">
                <a:solidFill>
                  <a:schemeClr val="bg1">
                    <a:lumMod val="50000"/>
                  </a:schemeClr>
                </a:solidFill>
                <a:latin typeface="+mn-lt"/>
              </a:rPr>
              <a:t>sin</a:t>
            </a:r>
            <a:r>
              <a:rPr lang="el-GR" sz="2000" i="1" dirty="0">
                <a:solidFill>
                  <a:schemeClr val="bg1">
                    <a:lumMod val="50000"/>
                  </a:schemeClr>
                </a:solidFill>
                <a:latin typeface="+mn-lt"/>
              </a:rPr>
              <a:t>φ</a:t>
            </a:r>
            <a:r>
              <a:rPr lang="el-GR" sz="2000" dirty="0">
                <a:solidFill>
                  <a:schemeClr val="bg1">
                    <a:lumMod val="50000"/>
                  </a:schemeClr>
                </a:solidFill>
                <a:latin typeface="+mn-lt"/>
              </a:rPr>
              <a:t>)</a:t>
            </a:r>
            <a:endParaRPr lang="en-GB" sz="2000" dirty="0">
              <a:solidFill>
                <a:schemeClr val="bg1">
                  <a:lumMod val="50000"/>
                </a:schemeClr>
              </a:solidFill>
              <a:latin typeface="+mn-lt"/>
            </a:endParaRPr>
          </a:p>
        </p:txBody>
      </p:sp>
      <p:sp>
        <p:nvSpPr>
          <p:cNvPr id="36" name="TextBox 63"/>
          <p:cNvSpPr txBox="1">
            <a:spLocks noChangeArrowheads="1"/>
          </p:cNvSpPr>
          <p:nvPr/>
        </p:nvSpPr>
        <p:spPr bwMode="auto">
          <a:xfrm>
            <a:off x="454025" y="4178754"/>
            <a:ext cx="465137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600"/>
              </a:spcAft>
            </a:pPr>
            <a:r>
              <a:rPr lang="en-GB" sz="2000" i="1" dirty="0" err="1">
                <a:solidFill>
                  <a:schemeClr val="bg1">
                    <a:lumMod val="50000"/>
                  </a:schemeClr>
                </a:solidFill>
                <a:latin typeface="+mn-lt"/>
              </a:rPr>
              <a:t>v</a:t>
            </a:r>
            <a:r>
              <a:rPr lang="en-GB" sz="2000" baseline="-25000" dirty="0" err="1">
                <a:solidFill>
                  <a:schemeClr val="bg1">
                    <a:lumMod val="50000"/>
                  </a:schemeClr>
                </a:solidFill>
                <a:latin typeface="+mn-lt"/>
              </a:rPr>
              <a:t>LoS</a:t>
            </a:r>
            <a:r>
              <a:rPr lang="en-GB" sz="2000" dirty="0">
                <a:solidFill>
                  <a:schemeClr val="bg1">
                    <a:lumMod val="50000"/>
                  </a:schemeClr>
                </a:solidFill>
                <a:latin typeface="+mn-lt"/>
              </a:rPr>
              <a:t> = </a:t>
            </a:r>
            <a:r>
              <a:rPr lang="en-GB" sz="2000" i="1" dirty="0" err="1">
                <a:solidFill>
                  <a:schemeClr val="bg1">
                    <a:lumMod val="50000"/>
                  </a:schemeClr>
                </a:solidFill>
                <a:latin typeface="+mn-lt"/>
              </a:rPr>
              <a:t>U</a:t>
            </a:r>
            <a:r>
              <a:rPr lang="en-GB" sz="2000" dirty="0" err="1">
                <a:solidFill>
                  <a:schemeClr val="bg1">
                    <a:lumMod val="50000"/>
                  </a:schemeClr>
                </a:solidFill>
                <a:latin typeface="+mn-lt"/>
              </a:rPr>
              <a:t>.</a:t>
            </a:r>
            <a:r>
              <a:rPr lang="en-GB" sz="2000" i="1" dirty="0" err="1">
                <a:solidFill>
                  <a:schemeClr val="bg1">
                    <a:lumMod val="50000"/>
                  </a:schemeClr>
                </a:solidFill>
                <a:latin typeface="+mn-lt"/>
              </a:rPr>
              <a:t>e</a:t>
            </a:r>
            <a:r>
              <a:rPr lang="en-GB" sz="2000" baseline="-25000" dirty="0" err="1">
                <a:solidFill>
                  <a:schemeClr val="bg1">
                    <a:lumMod val="50000"/>
                  </a:schemeClr>
                </a:solidFill>
                <a:latin typeface="+mn-lt"/>
              </a:rPr>
              <a:t>LoS</a:t>
            </a:r>
            <a:r>
              <a:rPr lang="en-GB" sz="2000" dirty="0">
                <a:solidFill>
                  <a:schemeClr val="bg1">
                    <a:lumMod val="50000"/>
                  </a:schemeClr>
                </a:solidFill>
                <a:latin typeface="+mn-lt"/>
              </a:rPr>
              <a:t> = </a:t>
            </a:r>
            <a:r>
              <a:rPr lang="en-GB" sz="2000" i="1" dirty="0">
                <a:solidFill>
                  <a:schemeClr val="bg1">
                    <a:lumMod val="50000"/>
                  </a:schemeClr>
                </a:solidFill>
                <a:latin typeface="+mn-lt"/>
              </a:rPr>
              <a:t>ue</a:t>
            </a:r>
            <a:r>
              <a:rPr lang="en-GB" sz="2000" baseline="-25000" dirty="0">
                <a:solidFill>
                  <a:schemeClr val="bg1">
                    <a:lumMod val="50000"/>
                  </a:schemeClr>
                </a:solidFill>
                <a:latin typeface="+mn-lt"/>
              </a:rPr>
              <a:t>1</a:t>
            </a:r>
            <a:r>
              <a:rPr lang="en-GB" sz="2000" dirty="0">
                <a:solidFill>
                  <a:schemeClr val="bg1">
                    <a:lumMod val="50000"/>
                  </a:schemeClr>
                </a:solidFill>
                <a:latin typeface="+mn-lt"/>
              </a:rPr>
              <a:t> + </a:t>
            </a:r>
            <a:r>
              <a:rPr lang="en-GB" sz="2000" i="1" dirty="0">
                <a:solidFill>
                  <a:schemeClr val="bg1">
                    <a:lumMod val="50000"/>
                  </a:schemeClr>
                </a:solidFill>
                <a:latin typeface="+mn-lt"/>
              </a:rPr>
              <a:t>ve</a:t>
            </a:r>
            <a:r>
              <a:rPr lang="en-GB" sz="2000" baseline="-25000" dirty="0">
                <a:solidFill>
                  <a:schemeClr val="bg1">
                    <a:lumMod val="50000"/>
                  </a:schemeClr>
                </a:solidFill>
                <a:latin typeface="+mn-lt"/>
              </a:rPr>
              <a:t>2</a:t>
            </a:r>
            <a:r>
              <a:rPr lang="en-GB" sz="2000" dirty="0">
                <a:solidFill>
                  <a:schemeClr val="bg1">
                    <a:lumMod val="50000"/>
                  </a:schemeClr>
                </a:solidFill>
                <a:latin typeface="+mn-lt"/>
              </a:rPr>
              <a:t> + </a:t>
            </a:r>
            <a:r>
              <a:rPr lang="en-GB" sz="2000" i="1" dirty="0">
                <a:solidFill>
                  <a:schemeClr val="bg1">
                    <a:lumMod val="50000"/>
                  </a:schemeClr>
                </a:solidFill>
                <a:latin typeface="+mn-lt"/>
              </a:rPr>
              <a:t>we</a:t>
            </a:r>
            <a:r>
              <a:rPr lang="en-GB" sz="2000" baseline="-25000" dirty="0">
                <a:solidFill>
                  <a:schemeClr val="bg1">
                    <a:lumMod val="50000"/>
                  </a:schemeClr>
                </a:solidFill>
                <a:latin typeface="+mn-lt"/>
              </a:rPr>
              <a:t>3</a:t>
            </a:r>
          </a:p>
          <a:p>
            <a:pPr algn="ctr" eaLnBrk="1" hangingPunct="1">
              <a:spcAft>
                <a:spcPts val="600"/>
              </a:spcAft>
            </a:pPr>
            <a:r>
              <a:rPr lang="en-GB" sz="2000" i="1" dirty="0" err="1">
                <a:solidFill>
                  <a:schemeClr val="bg1">
                    <a:lumMod val="50000"/>
                  </a:schemeClr>
                </a:solidFill>
                <a:latin typeface="+mn-lt"/>
              </a:rPr>
              <a:t>v</a:t>
            </a:r>
            <a:r>
              <a:rPr lang="en-GB" sz="2000" baseline="-25000" dirty="0" err="1">
                <a:solidFill>
                  <a:schemeClr val="bg1">
                    <a:lumMod val="50000"/>
                  </a:schemeClr>
                </a:solidFill>
                <a:latin typeface="+mn-lt"/>
              </a:rPr>
              <a:t>LoS</a:t>
            </a:r>
            <a:r>
              <a:rPr lang="en-GB" sz="2000" dirty="0">
                <a:solidFill>
                  <a:schemeClr val="bg1">
                    <a:lumMod val="50000"/>
                  </a:schemeClr>
                </a:solidFill>
                <a:latin typeface="+mn-lt"/>
              </a:rPr>
              <a:t> = </a:t>
            </a:r>
            <a:r>
              <a:rPr lang="en-GB" sz="2000" i="1" dirty="0">
                <a:solidFill>
                  <a:schemeClr val="bg1">
                    <a:lumMod val="50000"/>
                  </a:schemeClr>
                </a:solidFill>
                <a:latin typeface="+mn-lt"/>
              </a:rPr>
              <a:t>u</a:t>
            </a:r>
            <a:r>
              <a:rPr lang="en-GB" sz="2000" dirty="0">
                <a:solidFill>
                  <a:schemeClr val="bg1">
                    <a:lumMod val="50000"/>
                  </a:schemeClr>
                </a:solidFill>
                <a:latin typeface="+mn-lt"/>
              </a:rPr>
              <a:t> sin</a:t>
            </a:r>
            <a:r>
              <a:rPr lang="el-GR" sz="2000" i="1" dirty="0">
                <a:solidFill>
                  <a:schemeClr val="bg1">
                    <a:lumMod val="50000"/>
                  </a:schemeClr>
                </a:solidFill>
                <a:latin typeface="+mn-lt"/>
              </a:rPr>
              <a:t>θ</a:t>
            </a:r>
            <a:r>
              <a:rPr lang="el-GR" sz="2000" dirty="0">
                <a:solidFill>
                  <a:schemeClr val="bg1">
                    <a:lumMod val="50000"/>
                  </a:schemeClr>
                </a:solidFill>
                <a:latin typeface="+mn-lt"/>
              </a:rPr>
              <a:t> </a:t>
            </a:r>
            <a:r>
              <a:rPr lang="en-GB" sz="2000" dirty="0" err="1">
                <a:solidFill>
                  <a:schemeClr val="bg1">
                    <a:lumMod val="50000"/>
                  </a:schemeClr>
                </a:solidFill>
                <a:latin typeface="+mn-lt"/>
              </a:rPr>
              <a:t>cos</a:t>
            </a:r>
            <a:r>
              <a:rPr lang="el-GR" sz="2000" i="1" dirty="0">
                <a:solidFill>
                  <a:schemeClr val="bg1">
                    <a:lumMod val="50000"/>
                  </a:schemeClr>
                </a:solidFill>
                <a:latin typeface="+mn-lt"/>
              </a:rPr>
              <a:t>φ</a:t>
            </a:r>
            <a:r>
              <a:rPr lang="en-GB" sz="2000" dirty="0">
                <a:solidFill>
                  <a:schemeClr val="bg1">
                    <a:lumMod val="50000"/>
                  </a:schemeClr>
                </a:solidFill>
                <a:latin typeface="+mn-lt"/>
              </a:rPr>
              <a:t> + </a:t>
            </a:r>
            <a:r>
              <a:rPr lang="en-GB" sz="2000" i="1" dirty="0">
                <a:solidFill>
                  <a:schemeClr val="bg1">
                    <a:lumMod val="50000"/>
                  </a:schemeClr>
                </a:solidFill>
                <a:latin typeface="+mn-lt"/>
              </a:rPr>
              <a:t>v</a:t>
            </a:r>
            <a:r>
              <a:rPr lang="en-GB" sz="2000" dirty="0">
                <a:solidFill>
                  <a:schemeClr val="bg1">
                    <a:lumMod val="50000"/>
                  </a:schemeClr>
                </a:solidFill>
                <a:latin typeface="+mn-lt"/>
              </a:rPr>
              <a:t> </a:t>
            </a:r>
            <a:r>
              <a:rPr lang="en-GB" sz="2000" dirty="0" err="1">
                <a:solidFill>
                  <a:schemeClr val="bg1">
                    <a:lumMod val="50000"/>
                  </a:schemeClr>
                </a:solidFill>
                <a:latin typeface="+mn-lt"/>
              </a:rPr>
              <a:t>cos</a:t>
            </a:r>
            <a:r>
              <a:rPr lang="el-GR" sz="2000" i="1" dirty="0">
                <a:solidFill>
                  <a:schemeClr val="bg1">
                    <a:lumMod val="50000"/>
                  </a:schemeClr>
                </a:solidFill>
                <a:latin typeface="+mn-lt"/>
              </a:rPr>
              <a:t>θ</a:t>
            </a:r>
            <a:r>
              <a:rPr lang="el-GR" sz="2000" dirty="0">
                <a:solidFill>
                  <a:schemeClr val="bg1">
                    <a:lumMod val="50000"/>
                  </a:schemeClr>
                </a:solidFill>
                <a:latin typeface="+mn-lt"/>
              </a:rPr>
              <a:t> </a:t>
            </a:r>
            <a:r>
              <a:rPr lang="en-GB" sz="2000" dirty="0" err="1">
                <a:solidFill>
                  <a:schemeClr val="bg1">
                    <a:lumMod val="50000"/>
                  </a:schemeClr>
                </a:solidFill>
                <a:latin typeface="+mn-lt"/>
              </a:rPr>
              <a:t>cos</a:t>
            </a:r>
            <a:r>
              <a:rPr lang="el-GR" sz="2000" i="1" dirty="0">
                <a:solidFill>
                  <a:schemeClr val="bg1">
                    <a:lumMod val="50000"/>
                  </a:schemeClr>
                </a:solidFill>
                <a:latin typeface="+mn-lt"/>
              </a:rPr>
              <a:t>φ</a:t>
            </a:r>
            <a:r>
              <a:rPr lang="en-GB" sz="2000" dirty="0">
                <a:solidFill>
                  <a:schemeClr val="bg1">
                    <a:lumMod val="50000"/>
                  </a:schemeClr>
                </a:solidFill>
                <a:latin typeface="+mn-lt"/>
              </a:rPr>
              <a:t> + </a:t>
            </a:r>
            <a:r>
              <a:rPr lang="en-GB" sz="2000" i="1" dirty="0">
                <a:solidFill>
                  <a:schemeClr val="bg1">
                    <a:lumMod val="50000"/>
                  </a:schemeClr>
                </a:solidFill>
                <a:latin typeface="+mn-lt"/>
              </a:rPr>
              <a:t>w</a:t>
            </a:r>
            <a:r>
              <a:rPr lang="en-GB" sz="2000" dirty="0">
                <a:solidFill>
                  <a:schemeClr val="bg1">
                    <a:lumMod val="50000"/>
                  </a:schemeClr>
                </a:solidFill>
                <a:latin typeface="+mn-lt"/>
              </a:rPr>
              <a:t> sin</a:t>
            </a:r>
            <a:r>
              <a:rPr lang="el-GR" sz="2000" i="1" dirty="0">
                <a:solidFill>
                  <a:schemeClr val="bg1">
                    <a:lumMod val="50000"/>
                  </a:schemeClr>
                </a:solidFill>
                <a:latin typeface="+mn-lt"/>
              </a:rPr>
              <a:t>φ</a:t>
            </a:r>
            <a:endParaRPr lang="en-GB" sz="2000" i="1" dirty="0">
              <a:solidFill>
                <a:schemeClr val="bg1">
                  <a:lumMod val="50000"/>
                </a:schemeClr>
              </a:solidFill>
              <a:latin typeface="+mn-lt"/>
            </a:endParaRPr>
          </a:p>
        </p:txBody>
      </p:sp>
      <p:sp>
        <p:nvSpPr>
          <p:cNvPr id="41" name="Title 40"/>
          <p:cNvSpPr>
            <a:spLocks noGrp="1"/>
          </p:cNvSpPr>
          <p:nvPr>
            <p:ph type="title"/>
          </p:nvPr>
        </p:nvSpPr>
        <p:spPr/>
        <p:txBody>
          <a:bodyPr/>
          <a:lstStyle/>
          <a:p>
            <a:r>
              <a:rPr lang="en-GB" dirty="0">
                <a:solidFill>
                  <a:schemeClr val="bg1">
                    <a:lumMod val="50000"/>
                  </a:schemeClr>
                </a:solidFill>
              </a:rPr>
              <a:t>From Doppler shift to wind speed</a:t>
            </a:r>
          </a:p>
        </p:txBody>
      </p:sp>
      <p:sp>
        <p:nvSpPr>
          <p:cNvPr id="43" name="Content Placeholder 42"/>
          <p:cNvSpPr>
            <a:spLocks noGrp="1"/>
          </p:cNvSpPr>
          <p:nvPr>
            <p:ph idx="1"/>
          </p:nvPr>
        </p:nvSpPr>
        <p:spPr>
          <a:xfrm>
            <a:off x="273049" y="1085851"/>
            <a:ext cx="8288337" cy="1036637"/>
          </a:xfrm>
        </p:spPr>
        <p:txBody>
          <a:bodyPr/>
          <a:lstStyle/>
          <a:p>
            <a:r>
              <a:rPr lang="en-GB" dirty="0">
                <a:solidFill>
                  <a:schemeClr val="bg1">
                    <a:lumMod val="50000"/>
                  </a:schemeClr>
                </a:solidFill>
              </a:rPr>
              <a:t>Line of sight data are acquired by Doppler </a:t>
            </a:r>
            <a:r>
              <a:rPr lang="en-GB" dirty="0" err="1">
                <a:solidFill>
                  <a:schemeClr val="bg1">
                    <a:lumMod val="50000"/>
                  </a:schemeClr>
                </a:solidFill>
              </a:rPr>
              <a:t>Lidars</a:t>
            </a:r>
            <a:r>
              <a:rPr lang="en-GB" dirty="0">
                <a:solidFill>
                  <a:schemeClr val="bg1">
                    <a:lumMod val="50000"/>
                  </a:schemeClr>
                </a:solidFill>
              </a:rPr>
              <a:t>. This gives the radial component of the wind velocity vector … </a:t>
            </a:r>
          </a:p>
        </p:txBody>
      </p:sp>
      <p:cxnSp>
        <p:nvCxnSpPr>
          <p:cNvPr id="38" name="Straight Arrow Connector 37"/>
          <p:cNvCxnSpPr/>
          <p:nvPr/>
        </p:nvCxnSpPr>
        <p:spPr>
          <a:xfrm flipV="1">
            <a:off x="5397325" y="3603625"/>
            <a:ext cx="1077131" cy="1332276"/>
          </a:xfrm>
          <a:prstGeom prst="straightConnector1">
            <a:avLst/>
          </a:prstGeom>
          <a:ln w="63500">
            <a:solidFill>
              <a:srgbClr val="FF0000"/>
            </a:solidFill>
            <a:prstDash val="soli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75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par>
                                <p:cTn id="37" presetID="22" presetClass="entr" presetSubtype="2"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right)">
                                      <p:cBhvr>
                                        <p:cTn id="39" dur="500"/>
                                        <p:tgtEl>
                                          <p:spTgt spid="12"/>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down)">
                                      <p:cBhvr>
                                        <p:cTn id="58" dur="500"/>
                                        <p:tgtEl>
                                          <p:spTgt spid="14"/>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22" presetClass="entr" presetSubtype="1"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up)">
                                      <p:cBhvr>
                                        <p:cTn id="65" dur="500"/>
                                        <p:tgtEl>
                                          <p:spTgt spid="19"/>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right)">
                                      <p:cBhvr>
                                        <p:cTn id="69" dur="500"/>
                                        <p:tgtEl>
                                          <p:spTgt spid="18"/>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childTnLst>
                          </p:cTn>
                        </p:par>
                        <p:par>
                          <p:cTn id="74" fill="hold">
                            <p:stCondLst>
                              <p:cond delay="2000"/>
                            </p:stCondLst>
                            <p:childTnLst>
                              <p:par>
                                <p:cTn id="75" presetID="22" presetClass="entr" presetSubtype="4"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childTnLst>
                          </p:cTn>
                        </p:par>
                        <p:par>
                          <p:cTn id="78" fill="hold">
                            <p:stCondLst>
                              <p:cond delay="2500"/>
                            </p:stCondLst>
                            <p:childTnLst>
                              <p:par>
                                <p:cTn id="79" presetID="22" presetClass="entr" presetSubtype="1" fill="hold"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up)">
                                      <p:cBhvr>
                                        <p:cTn id="81" dur="500"/>
                                        <p:tgtEl>
                                          <p:spTgt spid="24"/>
                                        </p:tgtEl>
                                      </p:cBhvr>
                                    </p:animEffec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par>
                          <p:cTn id="86" fill="hold">
                            <p:stCondLst>
                              <p:cond delay="3500"/>
                            </p:stCondLst>
                            <p:childTnLst>
                              <p:par>
                                <p:cTn id="87" presetID="22" presetClass="entr" presetSubtype="1"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up)">
                                      <p:cBhvr>
                                        <p:cTn id="89" dur="500"/>
                                        <p:tgtEl>
                                          <p:spTgt spid="23"/>
                                        </p:tgtEl>
                                      </p:cBhvr>
                                    </p:animEffect>
                                  </p:childTnLst>
                                </p:cTn>
                              </p:par>
                            </p:childTnLst>
                          </p:cTn>
                        </p:par>
                        <p:par>
                          <p:cTn id="90" fill="hold">
                            <p:stCondLst>
                              <p:cond delay="4000"/>
                            </p:stCondLst>
                            <p:childTnLst>
                              <p:par>
                                <p:cTn id="91" presetID="10" presetClass="entr" presetSubtype="0"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childTnLst>
                          </p:cTn>
                        </p:par>
                        <p:par>
                          <p:cTn id="94" fill="hold">
                            <p:stCondLst>
                              <p:cond delay="4500"/>
                            </p:stCondLst>
                            <p:childTnLst>
                              <p:par>
                                <p:cTn id="95" presetID="10" presetClass="entr" presetSubtype="0" fill="hold" grpId="0" nodeType="after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left)">
                                      <p:cBhvr>
                                        <p:cTn id="102" dur="500"/>
                                        <p:tgtEl>
                                          <p:spTgt spid="27"/>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par>
                                <p:cTn id="107" presetID="10" presetClass="entr" presetSubtype="0"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fade">
                                      <p:cBhvr>
                                        <p:cTn id="113" dur="500"/>
                                        <p:tgtEl>
                                          <p:spTgt spid="36"/>
                                        </p:tgtEl>
                                      </p:cBhvr>
                                    </p:animEffect>
                                  </p:childTnLst>
                                </p:cTn>
                              </p:par>
                              <p:par>
                                <p:cTn id="114" presetID="22" presetClass="entr" presetSubtype="4" fill="hold"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ipe(down)">
                                      <p:cBhvr>
                                        <p:cTn id="1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5" grpId="0"/>
      <p:bldP spid="16" grpId="0"/>
      <p:bldP spid="17" grpId="0"/>
      <p:bldP spid="20" grpId="0"/>
      <p:bldP spid="25" grpId="0"/>
      <p:bldP spid="26" grpId="0"/>
      <p:bldP spid="34" grpId="0"/>
      <p:bldP spid="3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flipV="1">
            <a:off x="5370513" y="2306638"/>
            <a:ext cx="0" cy="2665412"/>
          </a:xfrm>
          <a:prstGeom prst="straightConnector1">
            <a:avLst/>
          </a:prstGeom>
          <a:ln w="25400">
            <a:solidFill>
              <a:schemeClr val="tx1">
                <a:lumMod val="65000"/>
                <a:lumOff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5370513" y="4056063"/>
            <a:ext cx="1403350" cy="915987"/>
          </a:xfrm>
          <a:prstGeom prst="straightConnector1">
            <a:avLst/>
          </a:prstGeom>
          <a:ln w="25400">
            <a:solidFill>
              <a:schemeClr val="tx1">
                <a:lumMod val="65000"/>
                <a:lumOff val="3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endCxn id="7" idx="1"/>
          </p:cNvCxnSpPr>
          <p:nvPr/>
        </p:nvCxnSpPr>
        <p:spPr>
          <a:xfrm flipV="1">
            <a:off x="5370513" y="4972050"/>
            <a:ext cx="3011487" cy="0"/>
          </a:xfrm>
          <a:prstGeom prst="straightConnector1">
            <a:avLst/>
          </a:prstGeom>
          <a:ln w="25400">
            <a:solidFill>
              <a:schemeClr val="tx1">
                <a:lumMod val="65000"/>
                <a:lumOff val="3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TextBox 63"/>
          <p:cNvSpPr txBox="1">
            <a:spLocks noChangeArrowheads="1"/>
          </p:cNvSpPr>
          <p:nvPr/>
        </p:nvSpPr>
        <p:spPr bwMode="auto">
          <a:xfrm>
            <a:off x="8382000" y="4786313"/>
            <a:ext cx="358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GB" i="1" dirty="0">
                <a:solidFill>
                  <a:schemeClr val="tx1">
                    <a:lumMod val="65000"/>
                    <a:lumOff val="35000"/>
                  </a:schemeClr>
                </a:solidFill>
              </a:rPr>
              <a:t>x</a:t>
            </a:r>
            <a:endParaRPr lang="en-US" i="1" dirty="0">
              <a:solidFill>
                <a:schemeClr val="tx1">
                  <a:lumMod val="65000"/>
                  <a:lumOff val="35000"/>
                </a:schemeClr>
              </a:solidFill>
            </a:endParaRPr>
          </a:p>
        </p:txBody>
      </p:sp>
      <p:sp>
        <p:nvSpPr>
          <p:cNvPr id="8" name="TextBox 63"/>
          <p:cNvSpPr txBox="1">
            <a:spLocks noChangeArrowheads="1"/>
          </p:cNvSpPr>
          <p:nvPr/>
        </p:nvSpPr>
        <p:spPr bwMode="auto">
          <a:xfrm>
            <a:off x="6702425" y="3794125"/>
            <a:ext cx="360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GB" i="1" dirty="0">
                <a:solidFill>
                  <a:schemeClr val="tx1">
                    <a:lumMod val="65000"/>
                    <a:lumOff val="35000"/>
                  </a:schemeClr>
                </a:solidFill>
              </a:rPr>
              <a:t>y</a:t>
            </a:r>
            <a:endParaRPr lang="en-US" i="1" dirty="0">
              <a:solidFill>
                <a:schemeClr val="tx1">
                  <a:lumMod val="65000"/>
                  <a:lumOff val="35000"/>
                </a:schemeClr>
              </a:solidFill>
            </a:endParaRPr>
          </a:p>
        </p:txBody>
      </p:sp>
      <p:sp>
        <p:nvSpPr>
          <p:cNvPr id="9" name="TextBox 63"/>
          <p:cNvSpPr txBox="1">
            <a:spLocks noChangeArrowheads="1"/>
          </p:cNvSpPr>
          <p:nvPr/>
        </p:nvSpPr>
        <p:spPr bwMode="auto">
          <a:xfrm>
            <a:off x="5189538" y="1938338"/>
            <a:ext cx="360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GB" i="1" dirty="0">
                <a:solidFill>
                  <a:schemeClr val="tx1">
                    <a:lumMod val="65000"/>
                    <a:lumOff val="35000"/>
                  </a:schemeClr>
                </a:solidFill>
              </a:rPr>
              <a:t>z</a:t>
            </a:r>
            <a:endParaRPr lang="en-US" i="1" dirty="0">
              <a:solidFill>
                <a:schemeClr val="tx1">
                  <a:lumMod val="65000"/>
                  <a:lumOff val="35000"/>
                </a:schemeClr>
              </a:solidFill>
            </a:endParaRPr>
          </a:p>
        </p:txBody>
      </p:sp>
      <p:cxnSp>
        <p:nvCxnSpPr>
          <p:cNvPr id="10" name="Straight Arrow Connector 9"/>
          <p:cNvCxnSpPr/>
          <p:nvPr/>
        </p:nvCxnSpPr>
        <p:spPr>
          <a:xfrm flipV="1">
            <a:off x="5370513" y="4056063"/>
            <a:ext cx="2663825" cy="915987"/>
          </a:xfrm>
          <a:prstGeom prst="straightConnector1">
            <a:avLst/>
          </a:prstGeom>
          <a:ln w="2540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566025" y="4665663"/>
            <a:ext cx="468313" cy="306387"/>
          </a:xfrm>
          <a:prstGeom prst="straightConnector1">
            <a:avLst/>
          </a:prstGeom>
          <a:ln w="25400">
            <a:solidFill>
              <a:srgbClr val="0070C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873750" y="4665663"/>
            <a:ext cx="2160588" cy="0"/>
          </a:xfrm>
          <a:prstGeom prst="straightConnector1">
            <a:avLst/>
          </a:prstGeom>
          <a:ln w="25400">
            <a:solidFill>
              <a:srgbClr val="0070C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34338" y="4065588"/>
            <a:ext cx="0" cy="600075"/>
          </a:xfrm>
          <a:prstGeom prst="straightConnector1">
            <a:avLst/>
          </a:prstGeom>
          <a:ln w="25400">
            <a:solidFill>
              <a:srgbClr val="0070C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370513" y="2616200"/>
            <a:ext cx="1943100" cy="2355850"/>
          </a:xfrm>
          <a:prstGeom prst="straightConnector1">
            <a:avLst/>
          </a:prstGeom>
          <a:ln w="25400">
            <a:solidFill>
              <a:srgbClr val="FF0000"/>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TextBox 63"/>
          <p:cNvSpPr txBox="1">
            <a:spLocks noChangeArrowheads="1"/>
          </p:cNvSpPr>
          <p:nvPr/>
        </p:nvSpPr>
        <p:spPr bwMode="auto">
          <a:xfrm>
            <a:off x="7205663" y="4337050"/>
            <a:ext cx="360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i="1">
                <a:solidFill>
                  <a:srgbClr val="0070C0"/>
                </a:solidFill>
              </a:rPr>
              <a:t>u</a:t>
            </a:r>
            <a:endParaRPr lang="en-US" i="1">
              <a:solidFill>
                <a:srgbClr val="0070C0"/>
              </a:solidFill>
            </a:endParaRPr>
          </a:p>
        </p:txBody>
      </p:sp>
      <p:sp>
        <p:nvSpPr>
          <p:cNvPr id="16" name="TextBox 63"/>
          <p:cNvSpPr txBox="1">
            <a:spLocks noChangeArrowheads="1"/>
          </p:cNvSpPr>
          <p:nvPr/>
        </p:nvSpPr>
        <p:spPr bwMode="auto">
          <a:xfrm>
            <a:off x="7800975" y="4633913"/>
            <a:ext cx="358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i="1">
                <a:solidFill>
                  <a:srgbClr val="0070C0"/>
                </a:solidFill>
              </a:rPr>
              <a:t>v</a:t>
            </a:r>
            <a:endParaRPr lang="en-US" i="1">
              <a:solidFill>
                <a:srgbClr val="0070C0"/>
              </a:solidFill>
            </a:endParaRPr>
          </a:p>
        </p:txBody>
      </p:sp>
      <p:sp>
        <p:nvSpPr>
          <p:cNvPr id="17" name="TextBox 63"/>
          <p:cNvSpPr txBox="1">
            <a:spLocks noChangeArrowheads="1"/>
          </p:cNvSpPr>
          <p:nvPr/>
        </p:nvSpPr>
        <p:spPr bwMode="auto">
          <a:xfrm>
            <a:off x="8020050" y="4181475"/>
            <a:ext cx="360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i="1">
                <a:solidFill>
                  <a:srgbClr val="0070C0"/>
                </a:solidFill>
              </a:rPr>
              <a:t>w</a:t>
            </a:r>
            <a:endParaRPr lang="en-US" i="1">
              <a:solidFill>
                <a:srgbClr val="0070C0"/>
              </a:solidFill>
            </a:endParaRPr>
          </a:p>
        </p:txBody>
      </p:sp>
      <p:cxnSp>
        <p:nvCxnSpPr>
          <p:cNvPr id="18" name="Straight Arrow Connector 17"/>
          <p:cNvCxnSpPr/>
          <p:nvPr/>
        </p:nvCxnSpPr>
        <p:spPr>
          <a:xfrm flipV="1">
            <a:off x="5370513" y="4181475"/>
            <a:ext cx="1943100" cy="790575"/>
          </a:xfrm>
          <a:prstGeom prst="straightConnector1">
            <a:avLst/>
          </a:prstGeom>
          <a:ln w="2540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13613" y="2616200"/>
            <a:ext cx="0" cy="1565275"/>
          </a:xfrm>
          <a:prstGeom prst="straightConnector1">
            <a:avLst/>
          </a:prstGeom>
          <a:ln w="25400">
            <a:solidFill>
              <a:srgbClr val="FF0000"/>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20" name="TextBox 63"/>
          <p:cNvSpPr txBox="1">
            <a:spLocks noChangeArrowheads="1"/>
          </p:cNvSpPr>
          <p:nvPr/>
        </p:nvSpPr>
        <p:spPr bwMode="auto">
          <a:xfrm>
            <a:off x="6283325" y="2930525"/>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dirty="0" err="1">
                <a:solidFill>
                  <a:srgbClr val="FF0000"/>
                </a:solidFill>
              </a:rPr>
              <a:t>LoS</a:t>
            </a:r>
            <a:endParaRPr lang="en-US" dirty="0">
              <a:solidFill>
                <a:srgbClr val="FF0000"/>
              </a:solidFill>
            </a:endParaRPr>
          </a:p>
        </p:txBody>
      </p:sp>
      <p:sp>
        <p:nvSpPr>
          <p:cNvPr id="21" name="Arc 20"/>
          <p:cNvSpPr/>
          <p:nvPr/>
        </p:nvSpPr>
        <p:spPr>
          <a:xfrm>
            <a:off x="5876925" y="3960813"/>
            <a:ext cx="647700" cy="1106487"/>
          </a:xfrm>
          <a:prstGeom prst="arc">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22" name="Arc 21"/>
          <p:cNvSpPr/>
          <p:nvPr/>
        </p:nvSpPr>
        <p:spPr>
          <a:xfrm>
            <a:off x="6057095" y="4308706"/>
            <a:ext cx="451254" cy="534614"/>
          </a:xfrm>
          <a:prstGeom prst="arc">
            <a:avLst/>
          </a:prstGeom>
          <a:ln w="25400">
            <a:solidFill>
              <a:srgbClr val="FF0000"/>
            </a:solidFill>
            <a:prstDash val="solid"/>
          </a:ln>
          <a:scene3d>
            <a:camera prst="orthographicFront">
              <a:rot lat="3900000" lon="0" rev="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cxnSp>
        <p:nvCxnSpPr>
          <p:cNvPr id="23" name="Straight Arrow Connector 22"/>
          <p:cNvCxnSpPr/>
          <p:nvPr/>
        </p:nvCxnSpPr>
        <p:spPr>
          <a:xfrm>
            <a:off x="6057900" y="2930525"/>
            <a:ext cx="306388" cy="1125538"/>
          </a:xfrm>
          <a:prstGeom prst="straightConnector1">
            <a:avLst/>
          </a:prstGeom>
          <a:ln w="25400">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802313" y="3603625"/>
            <a:ext cx="561975" cy="762000"/>
          </a:xfrm>
          <a:prstGeom prst="straightConnector1">
            <a:avLst/>
          </a:prstGeom>
          <a:ln w="25400">
            <a:solidFill>
              <a:srgbClr val="FF0000"/>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5" name="TextBox 63"/>
          <p:cNvSpPr txBox="1">
            <a:spLocks noChangeArrowheads="1"/>
          </p:cNvSpPr>
          <p:nvPr/>
        </p:nvSpPr>
        <p:spPr bwMode="auto">
          <a:xfrm>
            <a:off x="5502275" y="3346450"/>
            <a:ext cx="360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l-GR" i="1">
                <a:solidFill>
                  <a:srgbClr val="FF0000"/>
                </a:solidFill>
              </a:rPr>
              <a:t>θ</a:t>
            </a:r>
            <a:endParaRPr lang="en-US" i="1">
              <a:solidFill>
                <a:srgbClr val="FF0000"/>
              </a:solidFill>
            </a:endParaRPr>
          </a:p>
        </p:txBody>
      </p:sp>
      <p:sp>
        <p:nvSpPr>
          <p:cNvPr id="26" name="TextBox 25"/>
          <p:cNvSpPr txBox="1">
            <a:spLocks noChangeArrowheads="1"/>
          </p:cNvSpPr>
          <p:nvPr/>
        </p:nvSpPr>
        <p:spPr bwMode="auto">
          <a:xfrm>
            <a:off x="5749925" y="2616200"/>
            <a:ext cx="360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l-GR" i="1">
                <a:solidFill>
                  <a:srgbClr val="FF0000"/>
                </a:solidFill>
              </a:rPr>
              <a:t>φ</a:t>
            </a:r>
            <a:endParaRPr lang="en-US" i="1">
              <a:solidFill>
                <a:srgbClr val="FF0000"/>
              </a:solidFill>
            </a:endParaRPr>
          </a:p>
        </p:txBody>
      </p:sp>
      <p:cxnSp>
        <p:nvCxnSpPr>
          <p:cNvPr id="27" name="Straight Connector 26"/>
          <p:cNvCxnSpPr/>
          <p:nvPr/>
        </p:nvCxnSpPr>
        <p:spPr>
          <a:xfrm flipH="1" flipV="1">
            <a:off x="6524625" y="3603625"/>
            <a:ext cx="1495425" cy="46513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6364288" y="3751263"/>
            <a:ext cx="179387" cy="58737"/>
          </a:xfrm>
          <a:prstGeom prst="line">
            <a:avLst/>
          </a:prstGeom>
          <a:ln w="254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noChangeAspect="1"/>
          </p:cNvCxnSpPr>
          <p:nvPr/>
        </p:nvCxnSpPr>
        <p:spPr>
          <a:xfrm flipH="1">
            <a:off x="6534150" y="3638550"/>
            <a:ext cx="144463" cy="176213"/>
          </a:xfrm>
          <a:prstGeom prst="line">
            <a:avLst/>
          </a:prstGeom>
          <a:ln w="2540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33" name="Object 32"/>
          <p:cNvGraphicFramePr>
            <a:graphicFrameLocks noChangeAspect="1"/>
          </p:cNvGraphicFramePr>
          <p:nvPr>
            <p:extLst>
              <p:ext uri="{D42A27DB-BD31-4B8C-83A1-F6EECF244321}">
                <p14:modId xmlns:p14="http://schemas.microsoft.com/office/powerpoint/2010/main" val="1165269912"/>
              </p:ext>
            </p:extLst>
          </p:nvPr>
        </p:nvGraphicFramePr>
        <p:xfrm>
          <a:off x="498475" y="2736850"/>
          <a:ext cx="4670425" cy="1830388"/>
        </p:xfrm>
        <a:graphic>
          <a:graphicData uri="http://schemas.openxmlformats.org/presentationml/2006/ole">
            <mc:AlternateContent xmlns:mc="http://schemas.openxmlformats.org/markup-compatibility/2006">
              <mc:Choice xmlns:v="urn:schemas-microsoft-com:vml" Requires="v">
                <p:oleObj spid="_x0000_s2157" name="Equation" r:id="rId3" imgW="3301920" imgH="1295280" progId="Equation.3">
                  <p:embed/>
                </p:oleObj>
              </mc:Choice>
              <mc:Fallback>
                <p:oleObj name="Equation" r:id="rId3" imgW="3301920" imgH="1295280" progId="Equation.3">
                  <p:embed/>
                  <p:pic>
                    <p:nvPicPr>
                      <p:cNvPr id="33" name="Object 32"/>
                      <p:cNvPicPr>
                        <a:picLocks noChangeAspect="1" noChangeArrowheads="1"/>
                      </p:cNvPicPr>
                      <p:nvPr/>
                    </p:nvPicPr>
                    <p:blipFill>
                      <a:blip r:embed="rId4"/>
                      <a:srcRect/>
                      <a:stretch>
                        <a:fillRect/>
                      </a:stretch>
                    </p:blipFill>
                    <p:spPr bwMode="auto">
                      <a:xfrm>
                        <a:off x="498475" y="2736850"/>
                        <a:ext cx="4670425" cy="1830388"/>
                      </a:xfrm>
                      <a:prstGeom prst="rect">
                        <a:avLst/>
                      </a:prstGeom>
                      <a:noFill/>
                    </p:spPr>
                  </p:pic>
                </p:oleObj>
              </mc:Fallback>
            </mc:AlternateContent>
          </a:graphicData>
        </a:graphic>
      </p:graphicFrame>
      <p:sp>
        <p:nvSpPr>
          <p:cNvPr id="2" name="Title 1"/>
          <p:cNvSpPr>
            <a:spLocks noGrp="1"/>
          </p:cNvSpPr>
          <p:nvPr>
            <p:ph type="title"/>
          </p:nvPr>
        </p:nvSpPr>
        <p:spPr/>
        <p:txBody>
          <a:bodyPr/>
          <a:lstStyle/>
          <a:p>
            <a:r>
              <a:rPr lang="en-GB" dirty="0">
                <a:solidFill>
                  <a:schemeClr val="bg1">
                    <a:lumMod val="50000"/>
                  </a:schemeClr>
                </a:solidFill>
              </a:rPr>
              <a:t>From Doppler shift to wind speed</a:t>
            </a:r>
          </a:p>
        </p:txBody>
      </p:sp>
      <p:sp>
        <p:nvSpPr>
          <p:cNvPr id="3" name="Content Placeholder 2"/>
          <p:cNvSpPr>
            <a:spLocks noGrp="1"/>
          </p:cNvSpPr>
          <p:nvPr>
            <p:ph idx="1"/>
          </p:nvPr>
        </p:nvSpPr>
        <p:spPr>
          <a:xfrm>
            <a:off x="273049" y="1085852"/>
            <a:ext cx="8467725" cy="1385206"/>
          </a:xfrm>
        </p:spPr>
        <p:txBody>
          <a:bodyPr/>
          <a:lstStyle/>
          <a:p>
            <a:r>
              <a:rPr lang="en-GB" dirty="0">
                <a:solidFill>
                  <a:schemeClr val="bg1">
                    <a:lumMod val="50000"/>
                  </a:schemeClr>
                </a:solidFill>
              </a:rPr>
              <a:t>Wind speeds can also be derived by observing the functional dependence of the radial velocity on beam orientation relative to the wind direction … </a:t>
            </a:r>
          </a:p>
        </p:txBody>
      </p:sp>
      <p:cxnSp>
        <p:nvCxnSpPr>
          <p:cNvPr id="34" name="Straight Arrow Connector 33"/>
          <p:cNvCxnSpPr/>
          <p:nvPr/>
        </p:nvCxnSpPr>
        <p:spPr>
          <a:xfrm flipV="1">
            <a:off x="5397325" y="3603625"/>
            <a:ext cx="1077131" cy="1332276"/>
          </a:xfrm>
          <a:prstGeom prst="straightConnector1">
            <a:avLst/>
          </a:prstGeom>
          <a:ln w="63500">
            <a:solidFill>
              <a:srgbClr val="FF0000"/>
            </a:solidFill>
            <a:prstDash val="soli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Left Arrow 56"/>
          <p:cNvSpPr/>
          <p:nvPr/>
        </p:nvSpPr>
        <p:spPr>
          <a:xfrm>
            <a:off x="163286" y="3494314"/>
            <a:ext cx="3058886" cy="772886"/>
          </a:xfrm>
          <a:prstGeom prst="leftArrow">
            <a:avLst/>
          </a:prstGeom>
          <a:solidFill>
            <a:schemeClr val="bg1">
              <a:lumMod val="95000"/>
              <a:alpha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solidFill>
                  <a:schemeClr val="bg1">
                    <a:lumMod val="50000"/>
                  </a:schemeClr>
                </a:solidFill>
              </a:rPr>
              <a:t>Wind direction</a:t>
            </a:r>
          </a:p>
        </p:txBody>
      </p:sp>
      <p:sp>
        <p:nvSpPr>
          <p:cNvPr id="2" name="Title 1"/>
          <p:cNvSpPr>
            <a:spLocks noGrp="1"/>
          </p:cNvSpPr>
          <p:nvPr>
            <p:ph type="title"/>
          </p:nvPr>
        </p:nvSpPr>
        <p:spPr/>
        <p:txBody>
          <a:bodyPr/>
          <a:lstStyle/>
          <a:p>
            <a:r>
              <a:rPr lang="en-GB" dirty="0">
                <a:solidFill>
                  <a:schemeClr val="bg1">
                    <a:lumMod val="50000"/>
                  </a:schemeClr>
                </a:solidFill>
              </a:rPr>
              <a:t>From Doppler shift to wind speed</a:t>
            </a:r>
          </a:p>
        </p:txBody>
      </p:sp>
      <p:sp>
        <p:nvSpPr>
          <p:cNvPr id="3" name="Content Placeholder 2"/>
          <p:cNvSpPr>
            <a:spLocks noGrp="1"/>
          </p:cNvSpPr>
          <p:nvPr>
            <p:ph idx="1"/>
          </p:nvPr>
        </p:nvSpPr>
        <p:spPr>
          <a:xfrm>
            <a:off x="273050" y="1085852"/>
            <a:ext cx="8500836" cy="993320"/>
          </a:xfrm>
        </p:spPr>
        <p:txBody>
          <a:bodyPr/>
          <a:lstStyle/>
          <a:p>
            <a:r>
              <a:rPr lang="en-GB" dirty="0">
                <a:solidFill>
                  <a:schemeClr val="bg1">
                    <a:lumMod val="50000"/>
                  </a:schemeClr>
                </a:solidFill>
              </a:rPr>
              <a:t>VAD scans are derived from the observation of the variation of the radial velocity over an azimuthal range of 2</a:t>
            </a:r>
            <a:r>
              <a:rPr lang="el-GR" i="1" dirty="0">
                <a:solidFill>
                  <a:schemeClr val="bg1">
                    <a:lumMod val="50000"/>
                  </a:schemeClr>
                </a:solidFill>
              </a:rPr>
              <a:t>π</a:t>
            </a:r>
            <a:r>
              <a:rPr lang="en-GB" i="1" dirty="0">
                <a:solidFill>
                  <a:schemeClr val="bg1">
                    <a:lumMod val="50000"/>
                  </a:schemeClr>
                </a:solidFill>
              </a:rPr>
              <a:t> </a:t>
            </a:r>
            <a:r>
              <a:rPr lang="en-GB" dirty="0">
                <a:solidFill>
                  <a:schemeClr val="bg1">
                    <a:lumMod val="50000"/>
                  </a:schemeClr>
                </a:solidFill>
              </a:rPr>
              <a:t>radians … </a:t>
            </a:r>
          </a:p>
        </p:txBody>
      </p:sp>
      <p:cxnSp>
        <p:nvCxnSpPr>
          <p:cNvPr id="5" name="Straight Arrow Connector 4"/>
          <p:cNvCxnSpPr/>
          <p:nvPr/>
        </p:nvCxnSpPr>
        <p:spPr>
          <a:xfrm flipH="1" flipV="1">
            <a:off x="391886" y="2873829"/>
            <a:ext cx="1355724" cy="2971800"/>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273050" y="2536371"/>
            <a:ext cx="2949121" cy="478972"/>
          </a:xfrm>
          <a:prstGeom prst="ellipse">
            <a:avLst/>
          </a:prstGeom>
          <a:noFill/>
          <a:ln w="254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flipH="1" flipV="1">
            <a:off x="534307" y="2612571"/>
            <a:ext cx="1213303" cy="32330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1010330" y="2536371"/>
            <a:ext cx="737280"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1502229" y="2536371"/>
            <a:ext cx="245382"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747610" y="2536371"/>
            <a:ext cx="331561"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747610" y="2612571"/>
            <a:ext cx="908504" cy="32330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775278" y="2688771"/>
            <a:ext cx="1305379" cy="31568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1775278" y="2939143"/>
            <a:ext cx="1142093" cy="29064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775278" y="3015343"/>
            <a:ext cx="652689"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1775278" y="3015343"/>
            <a:ext cx="138112"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1378970" y="3015343"/>
            <a:ext cx="396309"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925286" y="3004457"/>
            <a:ext cx="822326" cy="28411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273051" y="2536371"/>
            <a:ext cx="2949121" cy="3309258"/>
            <a:chOff x="273050" y="2536371"/>
            <a:chExt cx="2949121" cy="3309258"/>
          </a:xfrm>
        </p:grpSpPr>
        <p:cxnSp>
          <p:nvCxnSpPr>
            <p:cNvPr id="19" name="Straight Arrow Connector 18"/>
            <p:cNvCxnSpPr/>
            <p:nvPr/>
          </p:nvCxnSpPr>
          <p:spPr>
            <a:xfrm flipH="1" flipV="1">
              <a:off x="391886" y="2873829"/>
              <a:ext cx="1355724" cy="2971800"/>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273050" y="2536371"/>
              <a:ext cx="2949121" cy="478972"/>
            </a:xfrm>
            <a:prstGeom prst="ellipse">
              <a:avLst/>
            </a:prstGeom>
            <a:noFill/>
            <a:ln w="254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flipH="1" flipV="1">
              <a:off x="534307" y="2612571"/>
              <a:ext cx="1213303" cy="32330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010330" y="2536371"/>
              <a:ext cx="737280"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1502229" y="2536371"/>
              <a:ext cx="245382"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747610" y="2536371"/>
              <a:ext cx="331561" cy="33092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1747610" y="2612571"/>
              <a:ext cx="908504" cy="32330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1775278" y="2688771"/>
              <a:ext cx="1305379" cy="3156858"/>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1775278" y="2939143"/>
              <a:ext cx="1142093" cy="29064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775278" y="3015343"/>
              <a:ext cx="652689"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1775278" y="3015343"/>
              <a:ext cx="138112"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1378970" y="3015343"/>
              <a:ext cx="396309" cy="2830286"/>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925286" y="3004457"/>
              <a:ext cx="822326" cy="2841172"/>
            </a:xfrm>
            <a:prstGeom prst="straightConnector1">
              <a:avLst/>
            </a:pr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cxn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0" name="Picture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4" name="Picture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5" name="Picture 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6" name="Picture 4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7" name="Picture 4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8" name="Picture 4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49" name="Picture 4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50" name="Picture 4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51" name="Picture 5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52" name="Picture 5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53" name="Picture 5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54" name="Picture 5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55" name="Picture 5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pic>
        <p:nvPicPr>
          <p:cNvPr id="56" name="Picture 5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grpSp>
        <p:nvGrpSpPr>
          <p:cNvPr id="62" name="Group 61"/>
          <p:cNvGrpSpPr/>
          <p:nvPr/>
        </p:nvGrpSpPr>
        <p:grpSpPr>
          <a:xfrm>
            <a:off x="1007381" y="5125671"/>
            <a:ext cx="1992086" cy="1556657"/>
            <a:chOff x="1007381" y="5125671"/>
            <a:chExt cx="1992086" cy="1556657"/>
          </a:xfrm>
        </p:grpSpPr>
        <p:sp>
          <p:nvSpPr>
            <p:cNvPr id="58" name="Arc 57"/>
            <p:cNvSpPr/>
            <p:nvPr/>
          </p:nvSpPr>
          <p:spPr>
            <a:xfrm>
              <a:off x="1595664" y="5125671"/>
              <a:ext cx="1011918" cy="1556657"/>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60" name="Straight Connector 59"/>
            <p:cNvCxnSpPr/>
            <p:nvPr/>
          </p:nvCxnSpPr>
          <p:spPr>
            <a:xfrm>
              <a:off x="1007381" y="5904000"/>
              <a:ext cx="199208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055879" y="5292000"/>
              <a:ext cx="375424" cy="523220"/>
            </a:xfrm>
            <a:prstGeom prst="rect">
              <a:avLst/>
            </a:prstGeom>
            <a:noFill/>
          </p:spPr>
          <p:txBody>
            <a:bodyPr wrap="none" rtlCol="0">
              <a:spAutoFit/>
            </a:bodyPr>
            <a:lstStyle/>
            <a:p>
              <a:r>
                <a:rPr lang="en-GB" sz="2800" i="1" dirty="0"/>
                <a:t>ø</a:t>
              </a:r>
            </a:p>
          </p:txBody>
        </p:sp>
      </p:grpSp>
      <p:graphicFrame>
        <p:nvGraphicFramePr>
          <p:cNvPr id="63" name="Object 62"/>
          <p:cNvGraphicFramePr>
            <a:graphicFrameLocks noChangeAspect="1"/>
          </p:cNvGraphicFramePr>
          <p:nvPr>
            <p:extLst>
              <p:ext uri="{D42A27DB-BD31-4B8C-83A1-F6EECF244321}">
                <p14:modId xmlns:p14="http://schemas.microsoft.com/office/powerpoint/2010/main" val="440225261"/>
              </p:ext>
            </p:extLst>
          </p:nvPr>
        </p:nvGraphicFramePr>
        <p:xfrm>
          <a:off x="6539149" y="2196150"/>
          <a:ext cx="1976437" cy="323850"/>
        </p:xfrm>
        <a:graphic>
          <a:graphicData uri="http://schemas.openxmlformats.org/presentationml/2006/ole">
            <mc:AlternateContent xmlns:mc="http://schemas.openxmlformats.org/markup-compatibility/2006">
              <mc:Choice xmlns:v="urn:schemas-microsoft-com:vml" Requires="v">
                <p:oleObj spid="_x0000_s6245" name="Equation" r:id="rId29" imgW="1396800" imgH="228600" progId="Equation.3">
                  <p:embed/>
                </p:oleObj>
              </mc:Choice>
              <mc:Fallback>
                <p:oleObj name="Equation" r:id="rId29" imgW="1396800" imgH="228600" progId="Equation.3">
                  <p:embed/>
                  <p:pic>
                    <p:nvPicPr>
                      <p:cNvPr id="10" name="Object 9"/>
                      <p:cNvPicPr>
                        <a:picLocks noChangeAspect="1" noChangeArrowheads="1"/>
                      </p:cNvPicPr>
                      <p:nvPr/>
                    </p:nvPicPr>
                    <p:blipFill>
                      <a:blip r:embed="rId30"/>
                      <a:srcRect/>
                      <a:stretch>
                        <a:fillRect/>
                      </a:stretch>
                    </p:blipFill>
                    <p:spPr bwMode="auto">
                      <a:xfrm>
                        <a:off x="6539149" y="2196150"/>
                        <a:ext cx="1976437" cy="323850"/>
                      </a:xfrm>
                      <a:prstGeom prst="rect">
                        <a:avLst/>
                      </a:prstGeom>
                      <a:noFill/>
                    </p:spPr>
                  </p:pic>
                </p:oleObj>
              </mc:Fallback>
            </mc:AlternateContent>
          </a:graphicData>
        </a:graphic>
      </p:graphicFrame>
    </p:spTree>
    <p:extLst>
      <p:ext uri="{BB962C8B-B14F-4D97-AF65-F5344CB8AC3E}">
        <p14:creationId xmlns:p14="http://schemas.microsoft.com/office/powerpoint/2010/main" val="386201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10" presetClass="exit" presetSubtype="0" fill="hold"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10" presetClass="exit" presetSubtype="0" fill="hold"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10" presetClass="exit" presetSubtype="0" fill="hold"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2000"/>
                            </p:stCondLst>
                            <p:childTnLst>
                              <p:par>
                                <p:cTn id="47" presetID="22" presetClass="entr" presetSubtype="4"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00"/>
                                        <p:tgtEl>
                                          <p:spTgt spid="13"/>
                                        </p:tgtEl>
                                      </p:cBhvr>
                                    </p:animEffect>
                                  </p:childTnLst>
                                </p:cTn>
                              </p:par>
                              <p:par>
                                <p:cTn id="50" presetID="10" presetClass="exit" presetSubtype="0" fill="hold" nodeType="with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2500"/>
                            </p:stCondLst>
                            <p:childTnLst>
                              <p:par>
                                <p:cTn id="57" presetID="22" presetClass="entr" presetSubtype="4"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par>
                                <p:cTn id="60" presetID="10" presetClass="exit" presetSubtype="0" fill="hold"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par>
                          <p:cTn id="66" fill="hold">
                            <p:stCondLst>
                              <p:cond delay="3000"/>
                            </p:stCondLst>
                            <p:childTnLst>
                              <p:par>
                                <p:cTn id="67" presetID="22" presetClass="entr" presetSubtype="4" fill="hold"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down)">
                                      <p:cBhvr>
                                        <p:cTn id="69" dur="500"/>
                                        <p:tgtEl>
                                          <p:spTgt spid="15"/>
                                        </p:tgtEl>
                                      </p:cBhvr>
                                    </p:animEffect>
                                  </p:childTnLst>
                                </p:cTn>
                              </p:par>
                              <p:par>
                                <p:cTn id="70" presetID="10" presetClass="exit" presetSubtype="0" fill="hold" nodeType="with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par>
                          <p:cTn id="76" fill="hold">
                            <p:stCondLst>
                              <p:cond delay="3500"/>
                            </p:stCondLst>
                            <p:childTnLst>
                              <p:par>
                                <p:cTn id="77" presetID="22" presetClass="entr" presetSubtype="4"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down)">
                                      <p:cBhvr>
                                        <p:cTn id="79" dur="500"/>
                                        <p:tgtEl>
                                          <p:spTgt spid="32"/>
                                        </p:tgtEl>
                                      </p:cBhvr>
                                    </p:animEffect>
                                  </p:childTnLst>
                                </p:cTn>
                              </p:par>
                              <p:par>
                                <p:cTn id="80" presetID="10" presetClass="exit" presetSubtype="0" fill="hold" nodeType="withEffect">
                                  <p:stCondLst>
                                    <p:cond delay="0"/>
                                  </p:stCondLst>
                                  <p:childTnLst>
                                    <p:animEffect transition="out" filter="fade">
                                      <p:cBhvr>
                                        <p:cTn id="81" dur="500"/>
                                        <p:tgtEl>
                                          <p:spTgt spid="15"/>
                                        </p:tgtEl>
                                      </p:cBhvr>
                                    </p:animEffect>
                                    <p:set>
                                      <p:cBhvr>
                                        <p:cTn id="82" dur="1" fill="hold">
                                          <p:stCondLst>
                                            <p:cond delay="499"/>
                                          </p:stCondLst>
                                        </p:cTn>
                                        <p:tgtEl>
                                          <p:spTgt spid="15"/>
                                        </p:tgtEl>
                                        <p:attrNameLst>
                                          <p:attrName>style.visibility</p:attrName>
                                        </p:attrNameLst>
                                      </p:cBhvr>
                                      <p:to>
                                        <p:strVal val="hidden"/>
                                      </p:to>
                                    </p:set>
                                  </p:childTnLst>
                                </p:cTn>
                              </p:par>
                              <p:par>
                                <p:cTn id="83" presetID="10"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par>
                          <p:cTn id="86" fill="hold">
                            <p:stCondLst>
                              <p:cond delay="4000"/>
                            </p:stCondLst>
                            <p:childTnLst>
                              <p:par>
                                <p:cTn id="87" presetID="22" presetClass="entr" presetSubtype="4" fill="hold" nodeType="after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wipe(down)">
                                      <p:cBhvr>
                                        <p:cTn id="89" dur="500"/>
                                        <p:tgtEl>
                                          <p:spTgt spid="33"/>
                                        </p:tgtEl>
                                      </p:cBhvr>
                                    </p:animEffect>
                                  </p:childTnLst>
                                </p:cTn>
                              </p:par>
                              <p:par>
                                <p:cTn id="90" presetID="10" presetClass="exit" presetSubtype="0" fill="hold" nodeType="withEffect">
                                  <p:stCondLst>
                                    <p:cond delay="0"/>
                                  </p:stCondLst>
                                  <p:childTnLst>
                                    <p:animEffect transition="out" filter="fade">
                                      <p:cBhvr>
                                        <p:cTn id="91" dur="500"/>
                                        <p:tgtEl>
                                          <p:spTgt spid="32"/>
                                        </p:tgtEl>
                                      </p:cBhvr>
                                    </p:animEffect>
                                    <p:set>
                                      <p:cBhvr>
                                        <p:cTn id="92" dur="1" fill="hold">
                                          <p:stCondLst>
                                            <p:cond delay="499"/>
                                          </p:stCondLst>
                                        </p:cTn>
                                        <p:tgtEl>
                                          <p:spTgt spid="32"/>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4500"/>
                            </p:stCondLst>
                            <p:childTnLst>
                              <p:par>
                                <p:cTn id="97" presetID="22" presetClass="entr" presetSubtype="4" fill="hold"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down)">
                                      <p:cBhvr>
                                        <p:cTn id="99" dur="500"/>
                                        <p:tgtEl>
                                          <p:spTgt spid="34"/>
                                        </p:tgtEl>
                                      </p:cBhvr>
                                    </p:animEffect>
                                  </p:childTnLst>
                                </p:cTn>
                              </p:par>
                              <p:par>
                                <p:cTn id="100" presetID="10" presetClass="exit" presetSubtype="0" fill="hold" nodeType="withEffect">
                                  <p:stCondLst>
                                    <p:cond delay="0"/>
                                  </p:stCondLst>
                                  <p:childTnLst>
                                    <p:animEffect transition="out" filter="fade">
                                      <p:cBhvr>
                                        <p:cTn id="101" dur="500"/>
                                        <p:tgtEl>
                                          <p:spTgt spid="33"/>
                                        </p:tgtEl>
                                      </p:cBhvr>
                                    </p:animEffect>
                                    <p:set>
                                      <p:cBhvr>
                                        <p:cTn id="102" dur="1" fill="hold">
                                          <p:stCondLst>
                                            <p:cond delay="499"/>
                                          </p:stCondLst>
                                        </p:cTn>
                                        <p:tgtEl>
                                          <p:spTgt spid="33"/>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childTnLst>
                          </p:cTn>
                        </p:par>
                        <p:par>
                          <p:cTn id="106" fill="hold">
                            <p:stCondLst>
                              <p:cond delay="5000"/>
                            </p:stCondLst>
                            <p:childTnLst>
                              <p:par>
                                <p:cTn id="107" presetID="22" presetClass="entr" presetSubtype="4" fill="hold"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wipe(down)">
                                      <p:cBhvr>
                                        <p:cTn id="109" dur="500"/>
                                        <p:tgtEl>
                                          <p:spTgt spid="35"/>
                                        </p:tgtEl>
                                      </p:cBhvr>
                                    </p:animEffect>
                                  </p:childTnLst>
                                </p:cTn>
                              </p:par>
                              <p:par>
                                <p:cTn id="110" presetID="10" presetClass="exit" presetSubtype="0" fill="hold" nodeType="withEffect">
                                  <p:stCondLst>
                                    <p:cond delay="0"/>
                                  </p:stCondLst>
                                  <p:childTnLst>
                                    <p:animEffect transition="out" filter="fade">
                                      <p:cBhvr>
                                        <p:cTn id="111" dur="500"/>
                                        <p:tgtEl>
                                          <p:spTgt spid="34"/>
                                        </p:tgtEl>
                                      </p:cBhvr>
                                    </p:animEffect>
                                    <p:set>
                                      <p:cBhvr>
                                        <p:cTn id="112" dur="1" fill="hold">
                                          <p:stCondLst>
                                            <p:cond delay="499"/>
                                          </p:stCondLst>
                                        </p:cTn>
                                        <p:tgtEl>
                                          <p:spTgt spid="34"/>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childTnLst>
                                </p:cTn>
                              </p:par>
                            </p:childTnLst>
                          </p:cTn>
                        </p:par>
                        <p:par>
                          <p:cTn id="116" fill="hold">
                            <p:stCondLst>
                              <p:cond delay="5500"/>
                            </p:stCondLst>
                            <p:childTnLst>
                              <p:par>
                                <p:cTn id="117" presetID="22" presetClass="entr" presetSubtype="4" fill="hold" nodeType="after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down)">
                                      <p:cBhvr>
                                        <p:cTn id="119" dur="500"/>
                                        <p:tgtEl>
                                          <p:spTgt spid="36"/>
                                        </p:tgtEl>
                                      </p:cBhvr>
                                    </p:animEffect>
                                  </p:childTnLst>
                                </p:cTn>
                              </p:par>
                              <p:par>
                                <p:cTn id="120" presetID="10" presetClass="exit" presetSubtype="0" fill="hold" nodeType="withEffect">
                                  <p:stCondLst>
                                    <p:cond delay="0"/>
                                  </p:stCondLst>
                                  <p:childTnLst>
                                    <p:animEffect transition="out" filter="fade">
                                      <p:cBhvr>
                                        <p:cTn id="121" dur="500"/>
                                        <p:tgtEl>
                                          <p:spTgt spid="35"/>
                                        </p:tgtEl>
                                      </p:cBhvr>
                                    </p:animEffect>
                                    <p:set>
                                      <p:cBhvr>
                                        <p:cTn id="122" dur="1" fill="hold">
                                          <p:stCondLst>
                                            <p:cond delay="499"/>
                                          </p:stCondLst>
                                        </p:cTn>
                                        <p:tgtEl>
                                          <p:spTgt spid="35"/>
                                        </p:tgtEl>
                                        <p:attrNameLst>
                                          <p:attrName>style.visibility</p:attrName>
                                        </p:attrNameLst>
                                      </p:cBhvr>
                                      <p:to>
                                        <p:strVal val="hidden"/>
                                      </p:to>
                                    </p:set>
                                  </p:childTnLst>
                                </p:cTn>
                              </p:par>
                              <p:par>
                                <p:cTn id="123" presetID="10" presetClass="entr" presetSubtype="0"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fade">
                                      <p:cBhvr>
                                        <p:cTn id="125" dur="500"/>
                                        <p:tgtEl>
                                          <p:spTgt spid="42"/>
                                        </p:tgtEl>
                                      </p:cBhvr>
                                    </p:animEffect>
                                  </p:childTnLst>
                                </p:cTn>
                              </p:par>
                            </p:childTnLst>
                          </p:cTn>
                        </p:par>
                        <p:par>
                          <p:cTn id="126" fill="hold">
                            <p:stCondLst>
                              <p:cond delay="6000"/>
                            </p:stCondLst>
                            <p:childTnLst>
                              <p:par>
                                <p:cTn id="127" presetID="10" presetClass="exit" presetSubtype="0" fill="hold" nodeType="afterEffect">
                                  <p:stCondLst>
                                    <p:cond delay="0"/>
                                  </p:stCondLst>
                                  <p:childTnLst>
                                    <p:animEffect transition="out" filter="fade">
                                      <p:cBhvr>
                                        <p:cTn id="128" dur="500"/>
                                        <p:tgtEl>
                                          <p:spTgt spid="36"/>
                                        </p:tgtEl>
                                      </p:cBhvr>
                                    </p:animEffect>
                                    <p:set>
                                      <p:cBhvr>
                                        <p:cTn id="129" dur="1" fill="hold">
                                          <p:stCondLst>
                                            <p:cond delay="499"/>
                                          </p:stCondLst>
                                        </p:cTn>
                                        <p:tgtEl>
                                          <p:spTgt spid="36"/>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childTnLst>
                          </p:cTn>
                        </p:par>
                        <p:par>
                          <p:cTn id="133" fill="hold">
                            <p:stCondLst>
                              <p:cond delay="6500"/>
                            </p:stCondLst>
                            <p:childTnLst>
                              <p:par>
                                <p:cTn id="134" presetID="10" presetClass="entr" presetSubtype="0"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fade">
                                      <p:cBhvr>
                                        <p:cTn id="136" dur="500"/>
                                        <p:tgtEl>
                                          <p:spTgt spid="44"/>
                                        </p:tgtEl>
                                      </p:cBhvr>
                                    </p:animEffect>
                                  </p:childTnLst>
                                </p:cTn>
                              </p:par>
                            </p:childTnLst>
                          </p:cTn>
                        </p:par>
                        <p:par>
                          <p:cTn id="137" fill="hold">
                            <p:stCondLst>
                              <p:cond delay="7000"/>
                            </p:stCondLst>
                            <p:childTnLst>
                              <p:par>
                                <p:cTn id="138" presetID="10" presetClass="entr" presetSubtype="0" fill="hold" nodeType="after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fade">
                                      <p:cBhvr>
                                        <p:cTn id="140" dur="500"/>
                                        <p:tgtEl>
                                          <p:spTgt spid="18"/>
                                        </p:tgtEl>
                                      </p:cBhvr>
                                    </p:animEffect>
                                  </p:childTnLst>
                                </p:cTn>
                              </p:par>
                            </p:childTnLst>
                          </p:cTn>
                        </p:par>
                        <p:par>
                          <p:cTn id="141" fill="hold">
                            <p:stCondLst>
                              <p:cond delay="7500"/>
                            </p:stCondLst>
                            <p:childTnLst>
                              <p:par>
                                <p:cTn id="142" presetID="10" presetClass="entr" presetSubtype="0" fill="hold" nodeType="afterEffect">
                                  <p:stCondLst>
                                    <p:cond delay="0"/>
                                  </p:stCondLst>
                                  <p:childTnLst>
                                    <p:set>
                                      <p:cBhvr>
                                        <p:cTn id="143" dur="1" fill="hold">
                                          <p:stCondLst>
                                            <p:cond delay="0"/>
                                          </p:stCondLst>
                                        </p:cTn>
                                        <p:tgtEl>
                                          <p:spTgt spid="62"/>
                                        </p:tgtEl>
                                        <p:attrNameLst>
                                          <p:attrName>style.visibility</p:attrName>
                                        </p:attrNameLst>
                                      </p:cBhvr>
                                      <p:to>
                                        <p:strVal val="visible"/>
                                      </p:to>
                                    </p:set>
                                    <p:animEffect transition="in" filter="fade">
                                      <p:cBhvr>
                                        <p:cTn id="144" dur="500"/>
                                        <p:tgtEl>
                                          <p:spTgt spid="62"/>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fade">
                                      <p:cBhvr>
                                        <p:cTn id="149" dur="500"/>
                                        <p:tgtEl>
                                          <p:spTgt spid="45"/>
                                        </p:tgtEl>
                                      </p:cBhvr>
                                    </p:animEffect>
                                  </p:childTnLst>
                                </p:cTn>
                              </p:par>
                            </p:childTnLst>
                          </p:cTn>
                        </p:par>
                        <p:par>
                          <p:cTn id="150" fill="hold">
                            <p:stCondLst>
                              <p:cond delay="500"/>
                            </p:stCondLst>
                            <p:childTnLst>
                              <p:par>
                                <p:cTn id="151" presetID="10" presetClass="entr" presetSubtype="0" fill="hold" nodeType="afterEffect">
                                  <p:stCondLst>
                                    <p:cond delay="0"/>
                                  </p:stCondLst>
                                  <p:childTnLst>
                                    <p:set>
                                      <p:cBhvr>
                                        <p:cTn id="152" dur="1" fill="hold">
                                          <p:stCondLst>
                                            <p:cond delay="0"/>
                                          </p:stCondLst>
                                        </p:cTn>
                                        <p:tgtEl>
                                          <p:spTgt spid="46"/>
                                        </p:tgtEl>
                                        <p:attrNameLst>
                                          <p:attrName>style.visibility</p:attrName>
                                        </p:attrNameLst>
                                      </p:cBhvr>
                                      <p:to>
                                        <p:strVal val="visible"/>
                                      </p:to>
                                    </p:set>
                                    <p:animEffect transition="in" filter="fade">
                                      <p:cBhvr>
                                        <p:cTn id="153" dur="500"/>
                                        <p:tgtEl>
                                          <p:spTgt spid="46"/>
                                        </p:tgtEl>
                                      </p:cBhvr>
                                    </p:animEffect>
                                  </p:childTnLst>
                                </p:cTn>
                              </p:par>
                            </p:childTnLst>
                          </p:cTn>
                        </p:par>
                        <p:par>
                          <p:cTn id="154" fill="hold">
                            <p:stCondLst>
                              <p:cond delay="1000"/>
                            </p:stCondLst>
                            <p:childTnLst>
                              <p:par>
                                <p:cTn id="155" presetID="10" presetClass="entr" presetSubtype="0" fill="hold" nodeType="after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fade">
                                      <p:cBhvr>
                                        <p:cTn id="157" dur="500"/>
                                        <p:tgtEl>
                                          <p:spTgt spid="47"/>
                                        </p:tgtEl>
                                      </p:cBhvr>
                                    </p:animEffect>
                                  </p:childTnLst>
                                </p:cTn>
                              </p:par>
                            </p:childTnLst>
                          </p:cTn>
                        </p:par>
                        <p:par>
                          <p:cTn id="158" fill="hold">
                            <p:stCondLst>
                              <p:cond delay="1500"/>
                            </p:stCondLst>
                            <p:childTnLst>
                              <p:par>
                                <p:cTn id="159" presetID="10" presetClass="entr" presetSubtype="0" fill="hold" nodeType="afterEffect">
                                  <p:stCondLst>
                                    <p:cond delay="0"/>
                                  </p:stCondLst>
                                  <p:childTnLst>
                                    <p:set>
                                      <p:cBhvr>
                                        <p:cTn id="160" dur="1" fill="hold">
                                          <p:stCondLst>
                                            <p:cond delay="0"/>
                                          </p:stCondLst>
                                        </p:cTn>
                                        <p:tgtEl>
                                          <p:spTgt spid="48"/>
                                        </p:tgtEl>
                                        <p:attrNameLst>
                                          <p:attrName>style.visibility</p:attrName>
                                        </p:attrNameLst>
                                      </p:cBhvr>
                                      <p:to>
                                        <p:strVal val="visible"/>
                                      </p:to>
                                    </p:set>
                                    <p:animEffect transition="in" filter="fade">
                                      <p:cBhvr>
                                        <p:cTn id="161" dur="500"/>
                                        <p:tgtEl>
                                          <p:spTgt spid="48"/>
                                        </p:tgtEl>
                                      </p:cBhvr>
                                    </p:animEffect>
                                  </p:childTnLst>
                                </p:cTn>
                              </p:par>
                            </p:childTnLst>
                          </p:cTn>
                        </p:par>
                        <p:par>
                          <p:cTn id="162" fill="hold">
                            <p:stCondLst>
                              <p:cond delay="2000"/>
                            </p:stCondLst>
                            <p:childTnLst>
                              <p:par>
                                <p:cTn id="163" presetID="10" presetClass="entr" presetSubtype="0" fill="hold" nodeType="after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fade">
                                      <p:cBhvr>
                                        <p:cTn id="165" dur="500"/>
                                        <p:tgtEl>
                                          <p:spTgt spid="49"/>
                                        </p:tgtEl>
                                      </p:cBhvr>
                                    </p:animEffect>
                                  </p:childTnLst>
                                </p:cTn>
                              </p:par>
                            </p:childTnLst>
                          </p:cTn>
                        </p:par>
                        <p:par>
                          <p:cTn id="166" fill="hold">
                            <p:stCondLst>
                              <p:cond delay="2500"/>
                            </p:stCondLst>
                            <p:childTnLst>
                              <p:par>
                                <p:cTn id="167" presetID="10" presetClass="entr" presetSubtype="0" fill="hold" nodeType="after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fade">
                                      <p:cBhvr>
                                        <p:cTn id="169" dur="500"/>
                                        <p:tgtEl>
                                          <p:spTgt spid="50"/>
                                        </p:tgtEl>
                                      </p:cBhvr>
                                    </p:animEffect>
                                  </p:childTnLst>
                                </p:cTn>
                              </p:par>
                            </p:childTnLst>
                          </p:cTn>
                        </p:par>
                        <p:par>
                          <p:cTn id="170" fill="hold">
                            <p:stCondLst>
                              <p:cond delay="3000"/>
                            </p:stCondLst>
                            <p:childTnLst>
                              <p:par>
                                <p:cTn id="171" presetID="10" presetClass="entr" presetSubtype="0" fill="hold" nodeType="afterEffect">
                                  <p:stCondLst>
                                    <p:cond delay="0"/>
                                  </p:stCondLst>
                                  <p:childTnLst>
                                    <p:set>
                                      <p:cBhvr>
                                        <p:cTn id="172" dur="1" fill="hold">
                                          <p:stCondLst>
                                            <p:cond delay="0"/>
                                          </p:stCondLst>
                                        </p:cTn>
                                        <p:tgtEl>
                                          <p:spTgt spid="51"/>
                                        </p:tgtEl>
                                        <p:attrNameLst>
                                          <p:attrName>style.visibility</p:attrName>
                                        </p:attrNameLst>
                                      </p:cBhvr>
                                      <p:to>
                                        <p:strVal val="visible"/>
                                      </p:to>
                                    </p:set>
                                    <p:animEffect transition="in" filter="fade">
                                      <p:cBhvr>
                                        <p:cTn id="173" dur="500"/>
                                        <p:tgtEl>
                                          <p:spTgt spid="51"/>
                                        </p:tgtEl>
                                      </p:cBhvr>
                                    </p:animEffect>
                                  </p:childTnLst>
                                </p:cTn>
                              </p:par>
                            </p:childTnLst>
                          </p:cTn>
                        </p:par>
                        <p:par>
                          <p:cTn id="174" fill="hold">
                            <p:stCondLst>
                              <p:cond delay="3500"/>
                            </p:stCondLst>
                            <p:childTnLst>
                              <p:par>
                                <p:cTn id="175" presetID="10" presetClass="entr" presetSubtype="0" fill="hold" nodeType="afterEffect">
                                  <p:stCondLst>
                                    <p:cond delay="0"/>
                                  </p:stCondLst>
                                  <p:childTnLst>
                                    <p:set>
                                      <p:cBhvr>
                                        <p:cTn id="176" dur="1" fill="hold">
                                          <p:stCondLst>
                                            <p:cond delay="0"/>
                                          </p:stCondLst>
                                        </p:cTn>
                                        <p:tgtEl>
                                          <p:spTgt spid="52"/>
                                        </p:tgtEl>
                                        <p:attrNameLst>
                                          <p:attrName>style.visibility</p:attrName>
                                        </p:attrNameLst>
                                      </p:cBhvr>
                                      <p:to>
                                        <p:strVal val="visible"/>
                                      </p:to>
                                    </p:set>
                                    <p:animEffect transition="in" filter="fade">
                                      <p:cBhvr>
                                        <p:cTn id="177" dur="500"/>
                                        <p:tgtEl>
                                          <p:spTgt spid="52"/>
                                        </p:tgtEl>
                                      </p:cBhvr>
                                    </p:animEffect>
                                  </p:childTnLst>
                                </p:cTn>
                              </p:par>
                            </p:childTnLst>
                          </p:cTn>
                        </p:par>
                        <p:par>
                          <p:cTn id="178" fill="hold">
                            <p:stCondLst>
                              <p:cond delay="4000"/>
                            </p:stCondLst>
                            <p:childTnLst>
                              <p:par>
                                <p:cTn id="179" presetID="10" presetClass="entr" presetSubtype="0" fill="hold" nodeType="after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fade">
                                      <p:cBhvr>
                                        <p:cTn id="181" dur="500"/>
                                        <p:tgtEl>
                                          <p:spTgt spid="53"/>
                                        </p:tgtEl>
                                      </p:cBhvr>
                                    </p:animEffect>
                                  </p:childTnLst>
                                </p:cTn>
                              </p:par>
                            </p:childTnLst>
                          </p:cTn>
                        </p:par>
                        <p:par>
                          <p:cTn id="182" fill="hold">
                            <p:stCondLst>
                              <p:cond delay="4500"/>
                            </p:stCondLst>
                            <p:childTnLst>
                              <p:par>
                                <p:cTn id="183" presetID="10" presetClass="entr" presetSubtype="0" fill="hold" nodeType="afterEffect">
                                  <p:stCondLst>
                                    <p:cond delay="0"/>
                                  </p:stCondLst>
                                  <p:childTnLst>
                                    <p:set>
                                      <p:cBhvr>
                                        <p:cTn id="184" dur="1" fill="hold">
                                          <p:stCondLst>
                                            <p:cond delay="0"/>
                                          </p:stCondLst>
                                        </p:cTn>
                                        <p:tgtEl>
                                          <p:spTgt spid="54"/>
                                        </p:tgtEl>
                                        <p:attrNameLst>
                                          <p:attrName>style.visibility</p:attrName>
                                        </p:attrNameLst>
                                      </p:cBhvr>
                                      <p:to>
                                        <p:strVal val="visible"/>
                                      </p:to>
                                    </p:set>
                                    <p:animEffect transition="in" filter="fade">
                                      <p:cBhvr>
                                        <p:cTn id="185" dur="500"/>
                                        <p:tgtEl>
                                          <p:spTgt spid="54"/>
                                        </p:tgtEl>
                                      </p:cBhvr>
                                    </p:animEffect>
                                  </p:childTnLst>
                                </p:cTn>
                              </p:par>
                            </p:childTnLst>
                          </p:cTn>
                        </p:par>
                        <p:par>
                          <p:cTn id="186" fill="hold">
                            <p:stCondLst>
                              <p:cond delay="5000"/>
                            </p:stCondLst>
                            <p:childTnLst>
                              <p:par>
                                <p:cTn id="187" presetID="10" presetClass="entr" presetSubtype="0" fill="hold" nodeType="afterEffect">
                                  <p:stCondLst>
                                    <p:cond delay="0"/>
                                  </p:stCondLst>
                                  <p:childTnLst>
                                    <p:set>
                                      <p:cBhvr>
                                        <p:cTn id="188" dur="1" fill="hold">
                                          <p:stCondLst>
                                            <p:cond delay="0"/>
                                          </p:stCondLst>
                                        </p:cTn>
                                        <p:tgtEl>
                                          <p:spTgt spid="55"/>
                                        </p:tgtEl>
                                        <p:attrNameLst>
                                          <p:attrName>style.visibility</p:attrName>
                                        </p:attrNameLst>
                                      </p:cBhvr>
                                      <p:to>
                                        <p:strVal val="visible"/>
                                      </p:to>
                                    </p:set>
                                    <p:animEffect transition="in" filter="fade">
                                      <p:cBhvr>
                                        <p:cTn id="189" dur="500"/>
                                        <p:tgtEl>
                                          <p:spTgt spid="55"/>
                                        </p:tgtEl>
                                      </p:cBhvr>
                                    </p:animEffect>
                                  </p:childTnLst>
                                </p:cTn>
                              </p:par>
                            </p:childTnLst>
                          </p:cTn>
                        </p:par>
                        <p:par>
                          <p:cTn id="190" fill="hold">
                            <p:stCondLst>
                              <p:cond delay="5500"/>
                            </p:stCondLst>
                            <p:childTnLst>
                              <p:par>
                                <p:cTn id="191" presetID="10" presetClass="entr" presetSubtype="0" fill="hold" nodeType="afterEffect">
                                  <p:stCondLst>
                                    <p:cond delay="0"/>
                                  </p:stCondLst>
                                  <p:childTnLst>
                                    <p:set>
                                      <p:cBhvr>
                                        <p:cTn id="192" dur="1" fill="hold">
                                          <p:stCondLst>
                                            <p:cond delay="0"/>
                                          </p:stCondLst>
                                        </p:cTn>
                                        <p:tgtEl>
                                          <p:spTgt spid="56"/>
                                        </p:tgtEl>
                                        <p:attrNameLst>
                                          <p:attrName>style.visibility</p:attrName>
                                        </p:attrNameLst>
                                      </p:cBhvr>
                                      <p:to>
                                        <p:strVal val="visible"/>
                                      </p:to>
                                    </p:set>
                                    <p:animEffect transition="in" filter="fade">
                                      <p:cBhvr>
                                        <p:cTn id="193" dur="500"/>
                                        <p:tgtEl>
                                          <p:spTgt spid="56"/>
                                        </p:tgtEl>
                                      </p:cBhvr>
                                    </p:animEffect>
                                  </p:childTnLst>
                                </p:cTn>
                              </p:par>
                            </p:childTnLst>
                          </p:cTn>
                        </p:par>
                        <p:par>
                          <p:cTn id="194" fill="hold">
                            <p:stCondLst>
                              <p:cond delay="6000"/>
                            </p:stCondLst>
                            <p:childTnLst>
                              <p:par>
                                <p:cTn id="195" presetID="10" presetClass="entr" presetSubtype="0" fill="hold" nodeType="afterEffect">
                                  <p:stCondLst>
                                    <p:cond delay="0"/>
                                  </p:stCondLst>
                                  <p:childTnLst>
                                    <p:set>
                                      <p:cBhvr>
                                        <p:cTn id="196" dur="1" fill="hold">
                                          <p:stCondLst>
                                            <p:cond delay="0"/>
                                          </p:stCondLst>
                                        </p:cTn>
                                        <p:tgtEl>
                                          <p:spTgt spid="63"/>
                                        </p:tgtEl>
                                        <p:attrNameLst>
                                          <p:attrName>style.visibility</p:attrName>
                                        </p:attrNameLst>
                                      </p:cBhvr>
                                      <p:to>
                                        <p:strVal val="visible"/>
                                      </p:to>
                                    </p:set>
                                    <p:animEffect transition="in" filter="fade">
                                      <p:cBhvr>
                                        <p:cTn id="19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lumMod val="50000"/>
                  </a:schemeClr>
                </a:solidFill>
              </a:rPr>
              <a:t>From Doppler shift to wind speed</a:t>
            </a:r>
          </a:p>
        </p:txBody>
      </p:sp>
      <p:sp>
        <p:nvSpPr>
          <p:cNvPr id="3" name="Content Placeholder 2"/>
          <p:cNvSpPr>
            <a:spLocks noGrp="1"/>
          </p:cNvSpPr>
          <p:nvPr>
            <p:ph idx="1"/>
          </p:nvPr>
        </p:nvSpPr>
        <p:spPr>
          <a:xfrm>
            <a:off x="273049" y="1085852"/>
            <a:ext cx="8696780" cy="1080406"/>
          </a:xfrm>
        </p:spPr>
        <p:txBody>
          <a:bodyPr/>
          <a:lstStyle/>
          <a:p>
            <a:r>
              <a:rPr lang="en-GB" dirty="0">
                <a:solidFill>
                  <a:schemeClr val="bg1">
                    <a:lumMod val="50000"/>
                  </a:schemeClr>
                </a:solidFill>
              </a:rPr>
              <a:t>The parameters of the sinusoidal fit give the horizontal wind speed …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0" y="2520000"/>
            <a:ext cx="4915586" cy="3105584"/>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65452639"/>
              </p:ext>
            </p:extLst>
          </p:nvPr>
        </p:nvGraphicFramePr>
        <p:xfrm>
          <a:off x="1249363" y="3552825"/>
          <a:ext cx="1760537" cy="1042988"/>
        </p:xfrm>
        <a:graphic>
          <a:graphicData uri="http://schemas.openxmlformats.org/presentationml/2006/ole">
            <mc:AlternateContent xmlns:mc="http://schemas.openxmlformats.org/markup-compatibility/2006">
              <mc:Choice xmlns:v="urn:schemas-microsoft-com:vml" Requires="v">
                <p:oleObj spid="_x0000_s4305" name="Equation" r:id="rId4" imgW="1244520" imgH="736560" progId="Equation.3">
                  <p:embed/>
                </p:oleObj>
              </mc:Choice>
              <mc:Fallback>
                <p:oleObj name="Equation" r:id="rId4" imgW="1244520" imgH="736560" progId="Equation.3">
                  <p:embed/>
                  <p:pic>
                    <p:nvPicPr>
                      <p:cNvPr id="5" name="Object 4"/>
                      <p:cNvPicPr>
                        <a:picLocks noChangeAspect="1" noChangeArrowheads="1"/>
                      </p:cNvPicPr>
                      <p:nvPr/>
                    </p:nvPicPr>
                    <p:blipFill>
                      <a:blip r:embed="rId5"/>
                      <a:srcRect/>
                      <a:stretch>
                        <a:fillRect/>
                      </a:stretch>
                    </p:blipFill>
                    <p:spPr bwMode="auto">
                      <a:xfrm>
                        <a:off x="1249363" y="3552825"/>
                        <a:ext cx="1760537"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Straight Connector 6"/>
          <p:cNvCxnSpPr/>
          <p:nvPr/>
        </p:nvCxnSpPr>
        <p:spPr>
          <a:xfrm>
            <a:off x="1123723" y="2884714"/>
            <a:ext cx="4177620"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123723" y="5181600"/>
            <a:ext cx="6071734"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2" name="Up Arrow 11"/>
          <p:cNvSpPr/>
          <p:nvPr/>
        </p:nvSpPr>
        <p:spPr>
          <a:xfrm>
            <a:off x="1774372" y="2884714"/>
            <a:ext cx="751114" cy="566057"/>
          </a:xfrm>
          <a:prstGeom prst="up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Up Arrow 12"/>
          <p:cNvSpPr/>
          <p:nvPr/>
        </p:nvSpPr>
        <p:spPr>
          <a:xfrm rot="10800000">
            <a:off x="1774372" y="4615543"/>
            <a:ext cx="751114" cy="566057"/>
          </a:xfrm>
          <a:prstGeom prst="up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aphicFrame>
        <p:nvGraphicFramePr>
          <p:cNvPr id="10" name="Object 9"/>
          <p:cNvGraphicFramePr>
            <a:graphicFrameLocks noChangeAspect="1"/>
          </p:cNvGraphicFramePr>
          <p:nvPr>
            <p:extLst>
              <p:ext uri="{D42A27DB-BD31-4B8C-83A1-F6EECF244321}">
                <p14:modId xmlns:p14="http://schemas.microsoft.com/office/powerpoint/2010/main" val="3938707780"/>
              </p:ext>
            </p:extLst>
          </p:nvPr>
        </p:nvGraphicFramePr>
        <p:xfrm>
          <a:off x="6539149" y="2196150"/>
          <a:ext cx="1976437" cy="323850"/>
        </p:xfrm>
        <a:graphic>
          <a:graphicData uri="http://schemas.openxmlformats.org/presentationml/2006/ole">
            <mc:AlternateContent xmlns:mc="http://schemas.openxmlformats.org/markup-compatibility/2006">
              <mc:Choice xmlns:v="urn:schemas-microsoft-com:vml" Requires="v">
                <p:oleObj spid="_x0000_s4306" name="Equation" r:id="rId6" imgW="1396800" imgH="228600" progId="Equation.3">
                  <p:embed/>
                </p:oleObj>
              </mc:Choice>
              <mc:Fallback>
                <p:oleObj name="Equation" r:id="rId6" imgW="1396800" imgH="228600" progId="Equation.3">
                  <p:embed/>
                  <p:pic>
                    <p:nvPicPr>
                      <p:cNvPr id="20" name="Object 19"/>
                      <p:cNvPicPr>
                        <a:picLocks noChangeAspect="1" noChangeArrowheads="1"/>
                      </p:cNvPicPr>
                      <p:nvPr/>
                    </p:nvPicPr>
                    <p:blipFill>
                      <a:blip r:embed="rId7"/>
                      <a:srcRect/>
                      <a:stretch>
                        <a:fillRect/>
                      </a:stretch>
                    </p:blipFill>
                    <p:spPr bwMode="auto">
                      <a:xfrm>
                        <a:off x="6539149" y="2196150"/>
                        <a:ext cx="1976437" cy="323850"/>
                      </a:xfrm>
                      <a:prstGeom prst="rect">
                        <a:avLst/>
                      </a:prstGeom>
                      <a:noFill/>
                    </p:spPr>
                  </p:pic>
                </p:oleObj>
              </mc:Fallback>
            </mc:AlternateContent>
          </a:graphicData>
        </a:graphic>
      </p:graphicFrame>
    </p:spTree>
    <p:extLst>
      <p:ext uri="{BB962C8B-B14F-4D97-AF65-F5344CB8AC3E}">
        <p14:creationId xmlns:p14="http://schemas.microsoft.com/office/powerpoint/2010/main" val="75192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6044</TotalTime>
  <Words>2057</Words>
  <Application>Microsoft Office PowerPoint</Application>
  <PresentationFormat>On-screen Show (4:3)</PresentationFormat>
  <Paragraphs>242</Paragraphs>
  <Slides>36</Slides>
  <Notes>4</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0" baseType="lpstr">
      <vt:lpstr>Arial</vt:lpstr>
      <vt:lpstr>Calibri</vt:lpstr>
      <vt:lpstr>Office Theme</vt:lpstr>
      <vt:lpstr>Equation</vt:lpstr>
      <vt:lpstr>PowerPoint Presentation</vt:lpstr>
      <vt:lpstr>PowerPoint Presentation</vt:lpstr>
      <vt:lpstr>PowerPoint Presentation</vt:lpstr>
      <vt:lpstr>PowerPoint Presentation</vt:lpstr>
      <vt:lpstr>PowerPoint Presentation</vt:lpstr>
      <vt:lpstr>From Doppler shift to wind speed</vt:lpstr>
      <vt:lpstr>From Doppler shift to wind speed</vt:lpstr>
      <vt:lpstr>From Doppler shift to wind speed</vt:lpstr>
      <vt:lpstr>From Doppler shift to wind speed</vt:lpstr>
      <vt:lpstr>From Doppler shift to wind speed</vt:lpstr>
      <vt:lpstr>From Doppler shift to wind speed</vt:lpstr>
      <vt:lpstr>PowerPoint Presentation</vt:lpstr>
      <vt:lpstr>PowerPoint Presentation</vt:lpstr>
      <vt:lpstr>IEA Use Cases</vt:lpstr>
      <vt:lpstr>IEA Task 32 Lidar Use Cases</vt:lpstr>
      <vt:lpstr>IEA Task 32 Lidar 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3rd party review: Fraunhofer IWES</vt:lpstr>
      <vt:lpstr>PowerPoint Presentation</vt:lpstr>
      <vt:lpstr>PowerPoint Presentation</vt:lpstr>
      <vt:lpstr>PowerPoint Presentation</vt:lpstr>
      <vt:lpstr>PowerPoint Presentation</vt:lpstr>
      <vt:lpstr>PowerPoint Presentation</vt:lpstr>
      <vt:lpstr>PowerPoint Presentation</vt:lpstr>
      <vt:lpstr>3rd party review: Deutsche Windguard</vt:lpstr>
      <vt:lpstr>PowerPoint Presentation</vt:lpstr>
      <vt:lpstr>PowerPoint Presentation</vt:lpstr>
      <vt:lpstr>PowerPoint Presentation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Peter Clive</cp:lastModifiedBy>
  <cp:revision>200</cp:revision>
  <dcterms:created xsi:type="dcterms:W3CDTF">2011-12-01T16:28:48Z</dcterms:created>
  <dcterms:modified xsi:type="dcterms:W3CDTF">2016-05-20T11:38:04Z</dcterms:modified>
</cp:coreProperties>
</file>